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png" ContentType="image/png"/>
  <Override PartName="/ppt/media/image7.jpeg" ContentType="image/jpeg"/>
  <Override PartName="/ppt/media/image2.png" ContentType="image/png"/>
  <Override PartName="/ppt/media/image3.png" ContentType="image/png"/>
  <Override PartName="/ppt/media/image4.png" ContentType="image/png"/>
  <Override PartName="/ppt/media/image21.png" ContentType="image/png"/>
  <Override PartName="/ppt/media/image6.jpeg" ContentType="image/jpeg"/>
  <Override PartName="/ppt/media/image5.png" ContentType="image/png"/>
  <Override PartName="/ppt/media/image8.png" ContentType="image/png"/>
  <Override PartName="/ppt/media/image9.png" ContentType="image/pn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r>
              <a:rPr b="0" lang="it-IT" sz="1800" spc="-1" strike="noStrike">
                <a:latin typeface="Arial"/>
              </a:rPr>
              <a:t>Fai clic per modificare il formato del testo del titolo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54;p13"/>
          <p:cNvSpPr/>
          <p:nvPr/>
        </p:nvSpPr>
        <p:spPr>
          <a:xfrm>
            <a:off x="3611880" y="184680"/>
            <a:ext cx="5290200" cy="62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it" sz="2000" spc="-1" strike="noStrike">
                <a:solidFill>
                  <a:srgbClr val="000000"/>
                </a:solidFill>
                <a:latin typeface="Arial"/>
                <a:ea typeface="Arial"/>
              </a:rPr>
              <a:t>Modello IRiS (Integrato di Reti e Servizi)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77" name="Google Shape;55;p13" descr=""/>
          <p:cNvPicPr/>
          <p:nvPr/>
        </p:nvPicPr>
        <p:blipFill>
          <a:blip r:embed="rId1"/>
          <a:srcRect l="0" t="17449" r="0" b="18640"/>
          <a:stretch/>
        </p:blipFill>
        <p:spPr>
          <a:xfrm>
            <a:off x="7890840" y="4351320"/>
            <a:ext cx="1252800" cy="792000"/>
          </a:xfrm>
          <a:prstGeom prst="rect">
            <a:avLst/>
          </a:prstGeom>
          <a:ln w="0">
            <a:noFill/>
          </a:ln>
        </p:spPr>
      </p:pic>
      <p:pic>
        <p:nvPicPr>
          <p:cNvPr id="78" name="Google Shape;56;p13" descr=""/>
          <p:cNvPicPr/>
          <p:nvPr/>
        </p:nvPicPr>
        <p:blipFill>
          <a:blip r:embed="rId2"/>
          <a:stretch/>
        </p:blipFill>
        <p:spPr>
          <a:xfrm>
            <a:off x="0" y="4490640"/>
            <a:ext cx="1286280" cy="595080"/>
          </a:xfrm>
          <a:prstGeom prst="rect">
            <a:avLst/>
          </a:prstGeom>
          <a:ln w="0">
            <a:noFill/>
          </a:ln>
        </p:spPr>
      </p:pic>
      <p:pic>
        <p:nvPicPr>
          <p:cNvPr id="79" name="Google Shape;57;p13" descr=""/>
          <p:cNvPicPr/>
          <p:nvPr/>
        </p:nvPicPr>
        <p:blipFill>
          <a:blip r:embed="rId3"/>
          <a:stretch/>
        </p:blipFill>
        <p:spPr>
          <a:xfrm>
            <a:off x="360" y="21240"/>
            <a:ext cx="2159640" cy="946080"/>
          </a:xfrm>
          <a:prstGeom prst="rect">
            <a:avLst/>
          </a:prstGeom>
          <a:ln w="0">
            <a:noFill/>
          </a:ln>
        </p:spPr>
      </p:pic>
      <p:sp>
        <p:nvSpPr>
          <p:cNvPr id="80" name="Google Shape;58;p13"/>
          <p:cNvSpPr/>
          <p:nvPr/>
        </p:nvSpPr>
        <p:spPr>
          <a:xfrm>
            <a:off x="2563200" y="1193040"/>
            <a:ext cx="3500640" cy="3500640"/>
          </a:xfrm>
          <a:prstGeom prst="ellipse">
            <a:avLst/>
          </a:prstGeom>
          <a:solidFill>
            <a:srgbClr val="eda29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1" name="Google Shape;59;p13"/>
          <p:cNvGrpSpPr/>
          <p:nvPr/>
        </p:nvGrpSpPr>
        <p:grpSpPr>
          <a:xfrm>
            <a:off x="3230640" y="795240"/>
            <a:ext cx="2165400" cy="2165400"/>
            <a:chOff x="3230640" y="795240"/>
            <a:chExt cx="2165400" cy="2165400"/>
          </a:xfrm>
        </p:grpSpPr>
        <p:sp>
          <p:nvSpPr>
            <p:cNvPr id="82" name="Google Shape;60;p13"/>
            <p:cNvSpPr/>
            <p:nvPr/>
          </p:nvSpPr>
          <p:spPr>
            <a:xfrm>
              <a:off x="3230640" y="795240"/>
              <a:ext cx="2165400" cy="2165400"/>
            </a:xfrm>
            <a:prstGeom prst="ellipse">
              <a:avLst/>
            </a:prstGeom>
            <a:solidFill>
              <a:srgbClr val="d838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" name="Google Shape;61;p13"/>
            <p:cNvSpPr/>
            <p:nvPr/>
          </p:nvSpPr>
          <p:spPr>
            <a:xfrm>
              <a:off x="3508920" y="1408680"/>
              <a:ext cx="1695960" cy="70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it" sz="1200" spc="-1" strike="noStrike">
                  <a:solidFill>
                    <a:srgbClr val="ffffff"/>
                  </a:solidFill>
                  <a:latin typeface="Roboto"/>
                  <a:ea typeface="Roboto"/>
                </a:rPr>
                <a:t>OMOGENEIZZAZIONE DELLE PROCEDURE</a:t>
              </a:r>
              <a:r>
                <a:rPr b="0" lang="it" sz="1000" spc="-1" strike="noStrike">
                  <a:solidFill>
                    <a:srgbClr val="ffffff"/>
                  </a:solidFill>
                  <a:latin typeface="Roboto"/>
                  <a:ea typeface="Roboto"/>
                </a:rPr>
                <a:t> </a:t>
              </a:r>
              <a:endParaRPr b="0" lang="it-IT" sz="1000" spc="-1" strike="noStrike">
                <a:latin typeface="Arial"/>
              </a:endParaRPr>
            </a:p>
          </p:txBody>
        </p:sp>
      </p:grpSp>
      <p:grpSp>
        <p:nvGrpSpPr>
          <p:cNvPr id="84" name="Google Shape;62;p13"/>
          <p:cNvGrpSpPr/>
          <p:nvPr/>
        </p:nvGrpSpPr>
        <p:grpSpPr>
          <a:xfrm>
            <a:off x="4181400" y="2413800"/>
            <a:ext cx="2165400" cy="2165400"/>
            <a:chOff x="4181400" y="2413800"/>
            <a:chExt cx="2165400" cy="2165400"/>
          </a:xfrm>
        </p:grpSpPr>
        <p:sp>
          <p:nvSpPr>
            <p:cNvPr id="85" name="Google Shape;63;p13"/>
            <p:cNvSpPr/>
            <p:nvPr/>
          </p:nvSpPr>
          <p:spPr>
            <a:xfrm>
              <a:off x="4181400" y="2413800"/>
              <a:ext cx="2165400" cy="2165400"/>
            </a:xfrm>
            <a:prstGeom prst="ellipse">
              <a:avLst/>
            </a:prstGeom>
            <a:solidFill>
              <a:srgbClr val="b02c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Google Shape;64;p13"/>
            <p:cNvSpPr/>
            <p:nvPr/>
          </p:nvSpPr>
          <p:spPr>
            <a:xfrm>
              <a:off x="4613760" y="3215880"/>
              <a:ext cx="1732680" cy="70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it" sz="1200" spc="-1" strike="noStrike">
                  <a:solidFill>
                    <a:srgbClr val="ffffff"/>
                  </a:solidFill>
                  <a:latin typeface="Roboto"/>
                  <a:ea typeface="Roboto"/>
                </a:rPr>
                <a:t>STANDARDIZZAZIONE DELLE VALUTAZIONI</a:t>
              </a:r>
              <a:endParaRPr b="0" lang="it-IT" sz="1200" spc="-1" strike="noStrike">
                <a:latin typeface="Arial"/>
              </a:endParaRPr>
            </a:p>
          </p:txBody>
        </p:sp>
      </p:grpSp>
      <p:grpSp>
        <p:nvGrpSpPr>
          <p:cNvPr id="87" name="Google Shape;65;p13"/>
          <p:cNvGrpSpPr/>
          <p:nvPr/>
        </p:nvGrpSpPr>
        <p:grpSpPr>
          <a:xfrm>
            <a:off x="2322000" y="2413800"/>
            <a:ext cx="2165400" cy="2165400"/>
            <a:chOff x="2322000" y="2413800"/>
            <a:chExt cx="2165400" cy="2165400"/>
          </a:xfrm>
        </p:grpSpPr>
        <p:sp>
          <p:nvSpPr>
            <p:cNvPr id="88" name="Google Shape;66;p13"/>
            <p:cNvSpPr/>
            <p:nvPr/>
          </p:nvSpPr>
          <p:spPr>
            <a:xfrm>
              <a:off x="2322000" y="2413800"/>
              <a:ext cx="2165400" cy="2165400"/>
            </a:xfrm>
            <a:prstGeom prst="ellipse">
              <a:avLst/>
            </a:prstGeom>
            <a:solidFill>
              <a:srgbClr val="802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Google Shape;67;p13"/>
            <p:cNvSpPr/>
            <p:nvPr/>
          </p:nvSpPr>
          <p:spPr>
            <a:xfrm>
              <a:off x="2474280" y="3215880"/>
              <a:ext cx="1495440" cy="70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it" sz="1200" spc="-1" strike="noStrike">
                  <a:solidFill>
                    <a:srgbClr val="ffffff"/>
                  </a:solidFill>
                  <a:latin typeface="Roboto"/>
                  <a:ea typeface="Roboto"/>
                </a:rPr>
                <a:t>CREAZIONE </a:t>
              </a:r>
              <a:endParaRPr b="0" lang="it-IT" sz="12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it" sz="1200" spc="-1" strike="noStrike">
                  <a:solidFill>
                    <a:srgbClr val="ffffff"/>
                  </a:solidFill>
                  <a:latin typeface="Roboto"/>
                  <a:ea typeface="Roboto"/>
                </a:rPr>
                <a:t>DEL MODELLO TERRITORIALE </a:t>
              </a:r>
              <a:endParaRPr b="0" lang="it-IT" sz="1200" spc="-1" strike="noStrike">
                <a:latin typeface="Arial"/>
              </a:endParaRPr>
            </a:p>
          </p:txBody>
        </p:sp>
      </p:grpSp>
      <p:sp>
        <p:nvSpPr>
          <p:cNvPr id="90" name="Google Shape;68;p13"/>
          <p:cNvSpPr/>
          <p:nvPr/>
        </p:nvSpPr>
        <p:spPr>
          <a:xfrm>
            <a:off x="3703680" y="2327400"/>
            <a:ext cx="1225080" cy="1225080"/>
          </a:xfrm>
          <a:prstGeom prst="ellipse">
            <a:avLst/>
          </a:prstGeom>
          <a:solidFill>
            <a:srgbClr val="eda29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it" sz="2700" spc="-1" strike="noStrike">
                <a:solidFill>
                  <a:srgbClr val="000000"/>
                </a:solidFill>
                <a:latin typeface="Arial"/>
                <a:ea typeface="Arial"/>
              </a:rPr>
              <a:t>IRiS</a:t>
            </a:r>
            <a:endParaRPr b="0" lang="it-IT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73;p14"/>
          <p:cNvSpPr/>
          <p:nvPr/>
        </p:nvSpPr>
        <p:spPr>
          <a:xfrm>
            <a:off x="3611880" y="184680"/>
            <a:ext cx="5290200" cy="62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it" sz="2000" spc="-1" strike="noStrike">
                <a:solidFill>
                  <a:srgbClr val="000000"/>
                </a:solidFill>
                <a:latin typeface="Arial"/>
                <a:ea typeface="Arial"/>
              </a:rPr>
              <a:t>Modello IRiS (Integrato di Reti e Servizi)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92" name="Google Shape;74;p14" descr=""/>
          <p:cNvPicPr/>
          <p:nvPr/>
        </p:nvPicPr>
        <p:blipFill>
          <a:blip r:embed="rId1"/>
          <a:srcRect l="0" t="17449" r="0" b="18640"/>
          <a:stretch/>
        </p:blipFill>
        <p:spPr>
          <a:xfrm>
            <a:off x="8100000" y="4461480"/>
            <a:ext cx="1043640" cy="659520"/>
          </a:xfrm>
          <a:prstGeom prst="rect">
            <a:avLst/>
          </a:prstGeom>
          <a:ln w="0">
            <a:noFill/>
          </a:ln>
        </p:spPr>
      </p:pic>
      <p:pic>
        <p:nvPicPr>
          <p:cNvPr id="93" name="Google Shape;75;p14" descr=""/>
          <p:cNvPicPr/>
          <p:nvPr/>
        </p:nvPicPr>
        <p:blipFill>
          <a:blip r:embed="rId2"/>
          <a:stretch/>
        </p:blipFill>
        <p:spPr>
          <a:xfrm>
            <a:off x="0" y="4499280"/>
            <a:ext cx="1267200" cy="586440"/>
          </a:xfrm>
          <a:prstGeom prst="rect">
            <a:avLst/>
          </a:prstGeom>
          <a:ln w="0">
            <a:noFill/>
          </a:ln>
        </p:spPr>
      </p:pic>
      <p:grpSp>
        <p:nvGrpSpPr>
          <p:cNvPr id="94" name="Google Shape;77;p14"/>
          <p:cNvGrpSpPr/>
          <p:nvPr/>
        </p:nvGrpSpPr>
        <p:grpSpPr>
          <a:xfrm>
            <a:off x="1175760" y="1575720"/>
            <a:ext cx="2158920" cy="2314440"/>
            <a:chOff x="1175760" y="1575720"/>
            <a:chExt cx="2158920" cy="2314440"/>
          </a:xfrm>
        </p:grpSpPr>
        <p:sp>
          <p:nvSpPr>
            <p:cNvPr id="95" name="Google Shape;78;p14"/>
            <p:cNvSpPr/>
            <p:nvPr/>
          </p:nvSpPr>
          <p:spPr>
            <a:xfrm>
              <a:off x="2597400" y="1695600"/>
              <a:ext cx="717840" cy="741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d5dd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Google Shape;79;p14"/>
            <p:cNvSpPr/>
            <p:nvPr/>
          </p:nvSpPr>
          <p:spPr>
            <a:xfrm flipH="1">
              <a:off x="1916280" y="2306520"/>
              <a:ext cx="1417320" cy="142560"/>
            </a:xfrm>
            <a:prstGeom prst="parallelogram">
              <a:avLst>
                <a:gd name="adj" fmla="val 96952"/>
              </a:avLst>
            </a:prstGeom>
            <a:solidFill>
              <a:srgbClr val="6fa8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it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  </a:t>
              </a:r>
              <a:endParaRPr b="0" lang="it-IT" sz="1400" spc="-1" strike="noStrike">
                <a:latin typeface="Arial"/>
              </a:endParaRPr>
            </a:p>
          </p:txBody>
        </p:sp>
        <p:sp>
          <p:nvSpPr>
            <p:cNvPr id="97" name="Google Shape;80;p14"/>
            <p:cNvSpPr/>
            <p:nvPr/>
          </p:nvSpPr>
          <p:spPr>
            <a:xfrm>
              <a:off x="1917360" y="2460600"/>
              <a:ext cx="1417320" cy="142560"/>
            </a:xfrm>
            <a:prstGeom prst="parallelogram">
              <a:avLst>
                <a:gd name="adj" fmla="val 96952"/>
              </a:avLst>
            </a:prstGeom>
            <a:solidFill>
              <a:srgbClr val="3d85c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" name="Google Shape;81;p14"/>
            <p:cNvSpPr/>
            <p:nvPr/>
          </p:nvSpPr>
          <p:spPr>
            <a:xfrm>
              <a:off x="2021400" y="2696760"/>
              <a:ext cx="1166760" cy="445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b">
              <a:noAutofit/>
            </a:bodyPr>
            <a:p>
              <a:pPr algn="ctr">
                <a:lnSpc>
                  <a:spcPct val="115000"/>
                </a:lnSpc>
                <a:tabLst>
                  <a:tab algn="l" pos="0"/>
                </a:tabLst>
              </a:pPr>
              <a:r>
                <a:rPr b="1" lang="it" sz="1000" spc="-1" strike="noStrike">
                  <a:solidFill>
                    <a:srgbClr val="0c58d3"/>
                  </a:solidFill>
                  <a:latin typeface="Roboto"/>
                  <a:ea typeface="Roboto"/>
                </a:rPr>
                <a:t>PROCEDURE INTERNE</a:t>
              </a:r>
              <a:endParaRPr b="0" lang="it-IT" sz="1000" spc="-1" strike="noStrike">
                <a:latin typeface="Arial"/>
              </a:endParaRPr>
            </a:p>
          </p:txBody>
        </p:sp>
        <p:sp>
          <p:nvSpPr>
            <p:cNvPr id="99" name="Google Shape;82;p14"/>
            <p:cNvSpPr/>
            <p:nvPr/>
          </p:nvSpPr>
          <p:spPr>
            <a:xfrm>
              <a:off x="2023560" y="3153600"/>
              <a:ext cx="1166760" cy="73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 algn="ctr">
                <a:lnSpc>
                  <a:spcPct val="115000"/>
                </a:lnSpc>
                <a:spcAft>
                  <a:spcPts val="1599"/>
                </a:spcAft>
                <a:tabLst>
                  <a:tab algn="l" pos="0"/>
                </a:tabLst>
              </a:pPr>
              <a:r>
                <a:rPr b="0" lang="it" sz="800" spc="-1" strike="noStrike">
                  <a:solidFill>
                    <a:srgbClr val="0c58d3"/>
                  </a:solidFill>
                  <a:latin typeface="Roboto"/>
                  <a:ea typeface="Roboto"/>
                </a:rPr>
                <a:t>Studio delle procedure interne presenti nei diversi Distretti e eTerritori</a:t>
              </a:r>
              <a:endParaRPr b="0" lang="it-IT" sz="800" spc="-1" strike="noStrike">
                <a:latin typeface="Arial"/>
              </a:endParaRPr>
            </a:p>
          </p:txBody>
        </p:sp>
        <p:sp>
          <p:nvSpPr>
            <p:cNvPr id="100" name="Google Shape;83;p14"/>
            <p:cNvSpPr/>
            <p:nvPr/>
          </p:nvSpPr>
          <p:spPr>
            <a:xfrm>
              <a:off x="1175760" y="1575720"/>
              <a:ext cx="623520" cy="240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 algn="r">
                <a:lnSpc>
                  <a:spcPct val="115000"/>
                </a:lnSpc>
                <a:spcAft>
                  <a:spcPts val="1599"/>
                </a:spcAft>
                <a:tabLst>
                  <a:tab algn="l" pos="0"/>
                </a:tabLst>
              </a:pPr>
              <a:r>
                <a:rPr b="0" lang="it" sz="800" spc="-1" strike="noStrike">
                  <a:solidFill>
                    <a:srgbClr val="0c58d3"/>
                  </a:solidFill>
                  <a:latin typeface="Roboto"/>
                  <a:ea typeface="Roboto"/>
                </a:rPr>
                <a:t>FASE 3</a:t>
              </a:r>
              <a:endParaRPr b="0" lang="it-IT" sz="800" spc="-1" strike="noStrike">
                <a:latin typeface="Arial"/>
              </a:endParaRPr>
            </a:p>
          </p:txBody>
        </p:sp>
      </p:grpSp>
      <p:grpSp>
        <p:nvGrpSpPr>
          <p:cNvPr id="101" name="Google Shape;84;p14"/>
          <p:cNvGrpSpPr/>
          <p:nvPr/>
        </p:nvGrpSpPr>
        <p:grpSpPr>
          <a:xfrm>
            <a:off x="4511160" y="2306520"/>
            <a:ext cx="1418040" cy="296640"/>
            <a:chOff x="4511160" y="2306520"/>
            <a:chExt cx="1418040" cy="296640"/>
          </a:xfrm>
        </p:grpSpPr>
        <p:sp>
          <p:nvSpPr>
            <p:cNvPr id="102" name="Google Shape;85;p14"/>
            <p:cNvSpPr/>
            <p:nvPr/>
          </p:nvSpPr>
          <p:spPr>
            <a:xfrm flipH="1">
              <a:off x="4510800" y="2306520"/>
              <a:ext cx="1417320" cy="142560"/>
            </a:xfrm>
            <a:prstGeom prst="parallelogram">
              <a:avLst>
                <a:gd name="adj" fmla="val 96952"/>
              </a:avLst>
            </a:prstGeom>
            <a:solidFill>
              <a:srgbClr val="3c78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it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  </a:t>
              </a:r>
              <a:endParaRPr b="0" lang="it-IT" sz="1400" spc="-1" strike="noStrike">
                <a:latin typeface="Arial"/>
              </a:endParaRPr>
            </a:p>
          </p:txBody>
        </p:sp>
        <p:sp>
          <p:nvSpPr>
            <p:cNvPr id="103" name="Google Shape;86;p14"/>
            <p:cNvSpPr/>
            <p:nvPr/>
          </p:nvSpPr>
          <p:spPr>
            <a:xfrm>
              <a:off x="4511880" y="2460600"/>
              <a:ext cx="1417320" cy="142560"/>
            </a:xfrm>
            <a:prstGeom prst="parallelogram">
              <a:avLst>
                <a:gd name="adj" fmla="val 96952"/>
              </a:avLst>
            </a:prstGeom>
            <a:solidFill>
              <a:srgbClr val="1155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4" name="Google Shape;87;p14"/>
          <p:cNvGrpSpPr/>
          <p:nvPr/>
        </p:nvGrpSpPr>
        <p:grpSpPr>
          <a:xfrm>
            <a:off x="5808240" y="2306520"/>
            <a:ext cx="1418040" cy="296640"/>
            <a:chOff x="5808240" y="2306520"/>
            <a:chExt cx="1418040" cy="296640"/>
          </a:xfrm>
        </p:grpSpPr>
        <p:sp>
          <p:nvSpPr>
            <p:cNvPr id="105" name="Google Shape;88;p14"/>
            <p:cNvSpPr/>
            <p:nvPr/>
          </p:nvSpPr>
          <p:spPr>
            <a:xfrm flipH="1">
              <a:off x="5807880" y="2306520"/>
              <a:ext cx="1417320" cy="142560"/>
            </a:xfrm>
            <a:prstGeom prst="parallelogram">
              <a:avLst>
                <a:gd name="adj" fmla="val 96952"/>
              </a:avLst>
            </a:prstGeom>
            <a:solidFill>
              <a:srgbClr val="1155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it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  </a:t>
              </a:r>
              <a:endParaRPr b="0" lang="it-IT" sz="1400" spc="-1" strike="noStrike">
                <a:latin typeface="Arial"/>
              </a:endParaRPr>
            </a:p>
          </p:txBody>
        </p:sp>
        <p:sp>
          <p:nvSpPr>
            <p:cNvPr id="106" name="Google Shape;89;p14"/>
            <p:cNvSpPr/>
            <p:nvPr/>
          </p:nvSpPr>
          <p:spPr>
            <a:xfrm>
              <a:off x="5808960" y="2460600"/>
              <a:ext cx="1417320" cy="142560"/>
            </a:xfrm>
            <a:prstGeom prst="parallelogram">
              <a:avLst>
                <a:gd name="adj" fmla="val 96952"/>
              </a:avLst>
            </a:prstGeom>
            <a:solidFill>
              <a:srgbClr val="1c458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7" name="Google Shape;90;p14"/>
          <p:cNvGrpSpPr/>
          <p:nvPr/>
        </p:nvGrpSpPr>
        <p:grpSpPr>
          <a:xfrm>
            <a:off x="7105680" y="2306520"/>
            <a:ext cx="1418040" cy="296640"/>
            <a:chOff x="7105680" y="2306520"/>
            <a:chExt cx="1418040" cy="296640"/>
          </a:xfrm>
        </p:grpSpPr>
        <p:sp>
          <p:nvSpPr>
            <p:cNvPr id="108" name="Google Shape;91;p14"/>
            <p:cNvSpPr/>
            <p:nvPr/>
          </p:nvSpPr>
          <p:spPr>
            <a:xfrm flipH="1">
              <a:off x="7105320" y="2306520"/>
              <a:ext cx="1417320" cy="142560"/>
            </a:xfrm>
            <a:prstGeom prst="parallelogram">
              <a:avLst>
                <a:gd name="adj" fmla="val 96952"/>
              </a:avLst>
            </a:prstGeom>
            <a:solidFill>
              <a:srgbClr val="1c458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it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  </a:t>
              </a:r>
              <a:endParaRPr b="0" lang="it-IT" sz="1400" spc="-1" strike="noStrike">
                <a:latin typeface="Arial"/>
              </a:endParaRPr>
            </a:p>
          </p:txBody>
        </p:sp>
        <p:sp>
          <p:nvSpPr>
            <p:cNvPr id="109" name="Google Shape;92;p14"/>
            <p:cNvSpPr/>
            <p:nvPr/>
          </p:nvSpPr>
          <p:spPr>
            <a:xfrm>
              <a:off x="7106400" y="2460600"/>
              <a:ext cx="1417320" cy="142560"/>
            </a:xfrm>
            <a:prstGeom prst="parallelogram">
              <a:avLst>
                <a:gd name="adj" fmla="val 96952"/>
              </a:avLst>
            </a:prstGeom>
            <a:solidFill>
              <a:srgbClr val="0737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0" name="Google Shape;93;p14"/>
          <p:cNvSpPr/>
          <p:nvPr/>
        </p:nvSpPr>
        <p:spPr>
          <a:xfrm>
            <a:off x="-5400" y="1575720"/>
            <a:ext cx="62352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15000"/>
              </a:lnSpc>
              <a:spcAft>
                <a:spcPts val="1599"/>
              </a:spcAft>
              <a:tabLst>
                <a:tab algn="l" pos="0"/>
              </a:tabLst>
            </a:pPr>
            <a:r>
              <a:rPr b="0" lang="it" sz="800" spc="-1" strike="noStrike">
                <a:solidFill>
                  <a:srgbClr val="0c58d3"/>
                </a:solidFill>
                <a:latin typeface="Roboto"/>
                <a:ea typeface="Roboto"/>
              </a:rPr>
              <a:t>FASE 1</a:t>
            </a:r>
            <a:endParaRPr b="0" lang="it-IT" sz="800" spc="-1" strike="noStrike">
              <a:latin typeface="Arial"/>
            </a:endParaRPr>
          </a:p>
        </p:txBody>
      </p:sp>
      <p:sp>
        <p:nvSpPr>
          <p:cNvPr id="111" name="Google Shape;94;p14"/>
          <p:cNvSpPr/>
          <p:nvPr/>
        </p:nvSpPr>
        <p:spPr>
          <a:xfrm>
            <a:off x="146880" y="1808280"/>
            <a:ext cx="464760" cy="49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d5d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2" name="Google Shape;95;p14"/>
          <p:cNvGrpSpPr/>
          <p:nvPr/>
        </p:nvGrpSpPr>
        <p:grpSpPr>
          <a:xfrm>
            <a:off x="3213720" y="2306520"/>
            <a:ext cx="1418040" cy="296640"/>
            <a:chOff x="3213720" y="2306520"/>
            <a:chExt cx="1418040" cy="296640"/>
          </a:xfrm>
        </p:grpSpPr>
        <p:sp>
          <p:nvSpPr>
            <p:cNvPr id="113" name="Google Shape;96;p14"/>
            <p:cNvSpPr/>
            <p:nvPr/>
          </p:nvSpPr>
          <p:spPr>
            <a:xfrm flipH="1">
              <a:off x="3213360" y="2306520"/>
              <a:ext cx="1417320" cy="142560"/>
            </a:xfrm>
            <a:prstGeom prst="parallelogram">
              <a:avLst>
                <a:gd name="adj" fmla="val 96952"/>
              </a:avLst>
            </a:prstGeom>
            <a:solidFill>
              <a:srgbClr val="3d85c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it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  </a:t>
              </a:r>
              <a:endParaRPr b="0" lang="it-IT" sz="1400" spc="-1" strike="noStrike">
                <a:latin typeface="Arial"/>
              </a:endParaRPr>
            </a:p>
          </p:txBody>
        </p:sp>
        <p:sp>
          <p:nvSpPr>
            <p:cNvPr id="114" name="Google Shape;97;p14"/>
            <p:cNvSpPr/>
            <p:nvPr/>
          </p:nvSpPr>
          <p:spPr>
            <a:xfrm>
              <a:off x="3214440" y="2460600"/>
              <a:ext cx="1417320" cy="142560"/>
            </a:xfrm>
            <a:prstGeom prst="parallelogram">
              <a:avLst>
                <a:gd name="adj" fmla="val 96952"/>
              </a:avLst>
            </a:prstGeom>
            <a:solidFill>
              <a:srgbClr val="3c78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5" name="Google Shape;98;p14"/>
          <p:cNvSpPr/>
          <p:nvPr/>
        </p:nvSpPr>
        <p:spPr>
          <a:xfrm>
            <a:off x="604080" y="1808280"/>
            <a:ext cx="464760" cy="49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d5d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6" name="Google Shape;99;p14"/>
          <p:cNvGrpSpPr/>
          <p:nvPr/>
        </p:nvGrpSpPr>
        <p:grpSpPr>
          <a:xfrm>
            <a:off x="391320" y="1585080"/>
            <a:ext cx="1645920" cy="1974600"/>
            <a:chOff x="391320" y="1585080"/>
            <a:chExt cx="1645920" cy="1974600"/>
          </a:xfrm>
        </p:grpSpPr>
        <p:sp>
          <p:nvSpPr>
            <p:cNvPr id="117" name="Google Shape;100;p14"/>
            <p:cNvSpPr/>
            <p:nvPr/>
          </p:nvSpPr>
          <p:spPr>
            <a:xfrm>
              <a:off x="1299960" y="1703520"/>
              <a:ext cx="717840" cy="741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d5dd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" name="Google Shape;101;p14"/>
            <p:cNvSpPr/>
            <p:nvPr/>
          </p:nvSpPr>
          <p:spPr>
            <a:xfrm flipH="1">
              <a:off x="618840" y="2314800"/>
              <a:ext cx="1417320" cy="142560"/>
            </a:xfrm>
            <a:prstGeom prst="parallelogram">
              <a:avLst>
                <a:gd name="adj" fmla="val 96952"/>
              </a:avLst>
            </a:prstGeom>
            <a:solidFill>
              <a:srgbClr val="9fc5e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it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  </a:t>
              </a:r>
              <a:endParaRPr b="0" lang="it-IT" sz="1400" spc="-1" strike="noStrike">
                <a:latin typeface="Arial"/>
              </a:endParaRPr>
            </a:p>
          </p:txBody>
        </p:sp>
        <p:sp>
          <p:nvSpPr>
            <p:cNvPr id="119" name="Google Shape;102;p14"/>
            <p:cNvSpPr/>
            <p:nvPr/>
          </p:nvSpPr>
          <p:spPr>
            <a:xfrm>
              <a:off x="619920" y="2468520"/>
              <a:ext cx="1417320" cy="142560"/>
            </a:xfrm>
            <a:prstGeom prst="parallelogram">
              <a:avLst>
                <a:gd name="adj" fmla="val 96952"/>
              </a:avLst>
            </a:prstGeom>
            <a:solidFill>
              <a:srgbClr val="6fa8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20" name="Google Shape;103;p14"/>
            <p:cNvGrpSpPr/>
            <p:nvPr/>
          </p:nvGrpSpPr>
          <p:grpSpPr>
            <a:xfrm>
              <a:off x="391320" y="1585080"/>
              <a:ext cx="1449000" cy="1974600"/>
              <a:chOff x="391320" y="1585080"/>
              <a:chExt cx="1449000" cy="1974600"/>
            </a:xfrm>
          </p:grpSpPr>
          <p:sp>
            <p:nvSpPr>
              <p:cNvPr id="121" name="Google Shape;104;p14"/>
              <p:cNvSpPr/>
              <p:nvPr/>
            </p:nvSpPr>
            <p:spPr>
              <a:xfrm>
                <a:off x="504720" y="2626920"/>
                <a:ext cx="1260000" cy="445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1440" bIns="91440" anchor="b">
                <a:noAutofit/>
              </a:bodyPr>
              <a:p>
                <a:pPr>
                  <a:lnSpc>
                    <a:spcPct val="115000"/>
                  </a:lnSpc>
                  <a:tabLst>
                    <a:tab algn="l" pos="0"/>
                  </a:tabLst>
                </a:pPr>
                <a:r>
                  <a:rPr b="1" lang="it" sz="1000" spc="-1" strike="noStrike">
                    <a:solidFill>
                      <a:srgbClr val="0c58d3"/>
                    </a:solidFill>
                    <a:latin typeface="Roboto"/>
                    <a:ea typeface="Roboto"/>
                  </a:rPr>
                  <a:t>BEST PRACTICES</a:t>
                </a:r>
                <a:endParaRPr b="0" lang="it-IT" sz="1000" spc="-1" strike="noStrike">
                  <a:latin typeface="Arial"/>
                </a:endParaRPr>
              </a:p>
            </p:txBody>
          </p:sp>
          <p:sp>
            <p:nvSpPr>
              <p:cNvPr id="122" name="Google Shape;105;p14"/>
              <p:cNvSpPr/>
              <p:nvPr/>
            </p:nvSpPr>
            <p:spPr>
              <a:xfrm>
                <a:off x="391320" y="1585080"/>
                <a:ext cx="558360" cy="240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1440" bIns="91440">
                <a:noAutofit/>
              </a:bodyPr>
              <a:p>
                <a:pPr algn="r">
                  <a:lnSpc>
                    <a:spcPct val="115000"/>
                  </a:lnSpc>
                  <a:spcAft>
                    <a:spcPts val="1599"/>
                  </a:spcAft>
                  <a:tabLst>
                    <a:tab algn="l" pos="0"/>
                  </a:tabLst>
                </a:pPr>
                <a:r>
                  <a:rPr b="0" lang="it" sz="800" spc="-1" strike="noStrike">
                    <a:solidFill>
                      <a:srgbClr val="0c58d3"/>
                    </a:solidFill>
                    <a:latin typeface="Roboto"/>
                    <a:ea typeface="Roboto"/>
                  </a:rPr>
                  <a:t>FASE 2</a:t>
                </a:r>
                <a:endParaRPr b="0" lang="it-IT" sz="800" spc="-1" strike="noStrike">
                  <a:latin typeface="Arial"/>
                </a:endParaRPr>
              </a:p>
            </p:txBody>
          </p:sp>
          <p:sp>
            <p:nvSpPr>
              <p:cNvPr id="123" name="Google Shape;106;p14"/>
              <p:cNvSpPr/>
              <p:nvPr/>
            </p:nvSpPr>
            <p:spPr>
              <a:xfrm>
                <a:off x="429120" y="3002760"/>
                <a:ext cx="1411200" cy="55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1440" bIns="91440">
                <a:noAutofit/>
              </a:bodyPr>
              <a:p>
                <a:pPr algn="just">
                  <a:lnSpc>
                    <a:spcPct val="115000"/>
                  </a:lnSpc>
                  <a:spcBef>
                    <a:spcPts val="1199"/>
                  </a:spcBef>
                  <a:tabLst>
                    <a:tab algn="l" pos="0"/>
                  </a:tabLst>
                </a:pPr>
                <a:r>
                  <a:rPr b="0" lang="it" sz="800" spc="-1" strike="noStrike">
                    <a:solidFill>
                      <a:srgbClr val="0c58d3"/>
                    </a:solidFill>
                    <a:latin typeface="Roboto"/>
                    <a:ea typeface="Roboto"/>
                  </a:rPr>
                  <a:t>Studio delle migliori prassi di Palestre Occupazionali (1) e di procedure ASL/ULSS (2)  individuate sul territorio nazionale</a:t>
                </a:r>
                <a:endParaRPr b="0" lang="it-IT" sz="800" spc="-1" strike="noStrike">
                  <a:latin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599"/>
                  </a:spcAft>
                  <a:tabLst>
                    <a:tab algn="l" pos="0"/>
                  </a:tabLst>
                </a:pPr>
                <a:endParaRPr b="0" lang="it-IT" sz="800" spc="-1" strike="noStrike">
                  <a:latin typeface="Arial"/>
                </a:endParaRPr>
              </a:p>
            </p:txBody>
          </p:sp>
        </p:grpSp>
      </p:grpSp>
      <p:sp>
        <p:nvSpPr>
          <p:cNvPr id="124" name="Google Shape;107;p14"/>
          <p:cNvSpPr/>
          <p:nvPr/>
        </p:nvSpPr>
        <p:spPr>
          <a:xfrm>
            <a:off x="2471040" y="1575720"/>
            <a:ext cx="62352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r">
              <a:lnSpc>
                <a:spcPct val="115000"/>
              </a:lnSpc>
              <a:spcAft>
                <a:spcPts val="1599"/>
              </a:spcAft>
              <a:tabLst>
                <a:tab algn="l" pos="0"/>
              </a:tabLst>
            </a:pPr>
            <a:r>
              <a:rPr b="0" lang="it" sz="800" spc="-1" strike="noStrike">
                <a:solidFill>
                  <a:srgbClr val="0c58d3"/>
                </a:solidFill>
                <a:latin typeface="Roboto"/>
                <a:ea typeface="Roboto"/>
              </a:rPr>
              <a:t>FASE 4</a:t>
            </a:r>
            <a:endParaRPr b="0" lang="it-IT" sz="800" spc="-1" strike="noStrike">
              <a:latin typeface="Arial"/>
            </a:endParaRPr>
          </a:p>
        </p:txBody>
      </p:sp>
      <p:grpSp>
        <p:nvGrpSpPr>
          <p:cNvPr id="125" name="Google Shape;108;p14"/>
          <p:cNvGrpSpPr/>
          <p:nvPr/>
        </p:nvGrpSpPr>
        <p:grpSpPr>
          <a:xfrm>
            <a:off x="3766320" y="1575720"/>
            <a:ext cx="2139840" cy="2314440"/>
            <a:chOff x="3766320" y="1575720"/>
            <a:chExt cx="2139840" cy="2314440"/>
          </a:xfrm>
        </p:grpSpPr>
        <p:sp>
          <p:nvSpPr>
            <p:cNvPr id="126" name="Google Shape;109;p14"/>
            <p:cNvSpPr/>
            <p:nvPr/>
          </p:nvSpPr>
          <p:spPr>
            <a:xfrm>
              <a:off x="5188320" y="1695600"/>
              <a:ext cx="717840" cy="741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d5dd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" name="Google Shape;110;p14"/>
            <p:cNvSpPr/>
            <p:nvPr/>
          </p:nvSpPr>
          <p:spPr>
            <a:xfrm>
              <a:off x="4612320" y="2696760"/>
              <a:ext cx="1166760" cy="445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b">
              <a:noAutofit/>
            </a:bodyPr>
            <a:p>
              <a:pPr algn="ctr">
                <a:lnSpc>
                  <a:spcPct val="115000"/>
                </a:lnSpc>
                <a:tabLst>
                  <a:tab algn="l" pos="0"/>
                </a:tabLst>
              </a:pPr>
              <a:r>
                <a:rPr b="1" lang="it" sz="1000" spc="-1" strike="noStrike">
                  <a:solidFill>
                    <a:srgbClr val="0c58d3"/>
                  </a:solidFill>
                  <a:latin typeface="Roboto"/>
                  <a:ea typeface="Roboto"/>
                </a:rPr>
                <a:t>INTERVISTE COOPERATIVE</a:t>
              </a:r>
              <a:endParaRPr b="0" lang="it-IT" sz="1000" spc="-1" strike="noStrike">
                <a:latin typeface="Arial"/>
              </a:endParaRPr>
            </a:p>
          </p:txBody>
        </p:sp>
        <p:sp>
          <p:nvSpPr>
            <p:cNvPr id="128" name="Google Shape;111;p14"/>
            <p:cNvSpPr/>
            <p:nvPr/>
          </p:nvSpPr>
          <p:spPr>
            <a:xfrm>
              <a:off x="4614480" y="3153600"/>
              <a:ext cx="1166760" cy="73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 algn="ctr">
                <a:lnSpc>
                  <a:spcPct val="115000"/>
                </a:lnSpc>
                <a:spcAft>
                  <a:spcPts val="1599"/>
                </a:spcAft>
                <a:tabLst>
                  <a:tab algn="l" pos="0"/>
                </a:tabLst>
              </a:pPr>
              <a:r>
                <a:rPr b="0" lang="it" sz="800" spc="-1" strike="noStrike">
                  <a:solidFill>
                    <a:srgbClr val="0c58d3"/>
                  </a:solidFill>
                  <a:latin typeface="Roboto"/>
                  <a:ea typeface="Roboto"/>
                </a:rPr>
                <a:t>Interviste con Dirigenti e Referenti</a:t>
              </a:r>
              <a:endParaRPr b="0" lang="it-IT" sz="800" spc="-1" strike="noStrike">
                <a:latin typeface="Arial"/>
              </a:endParaRPr>
            </a:p>
          </p:txBody>
        </p:sp>
        <p:sp>
          <p:nvSpPr>
            <p:cNvPr id="129" name="Google Shape;112;p14"/>
            <p:cNvSpPr/>
            <p:nvPr/>
          </p:nvSpPr>
          <p:spPr>
            <a:xfrm>
              <a:off x="3766320" y="1575720"/>
              <a:ext cx="623520" cy="240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 algn="r">
                <a:lnSpc>
                  <a:spcPct val="115000"/>
                </a:lnSpc>
                <a:spcAft>
                  <a:spcPts val="1599"/>
                </a:spcAft>
                <a:tabLst>
                  <a:tab algn="l" pos="0"/>
                </a:tabLst>
              </a:pPr>
              <a:r>
                <a:rPr b="0" lang="it" sz="800" spc="-1" strike="noStrike">
                  <a:solidFill>
                    <a:srgbClr val="0c58d3"/>
                  </a:solidFill>
                  <a:latin typeface="Roboto"/>
                  <a:ea typeface="Roboto"/>
                </a:rPr>
                <a:t>FASE 5</a:t>
              </a:r>
              <a:endParaRPr b="0" lang="it-IT" sz="800" spc="-1" strike="noStrike">
                <a:latin typeface="Arial"/>
              </a:endParaRPr>
            </a:p>
          </p:txBody>
        </p:sp>
      </p:grpSp>
      <p:sp>
        <p:nvSpPr>
          <p:cNvPr id="130" name="Google Shape;113;p14"/>
          <p:cNvSpPr/>
          <p:nvPr/>
        </p:nvSpPr>
        <p:spPr>
          <a:xfrm>
            <a:off x="5061960" y="1575720"/>
            <a:ext cx="62352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r">
              <a:lnSpc>
                <a:spcPct val="115000"/>
              </a:lnSpc>
              <a:spcAft>
                <a:spcPts val="1599"/>
              </a:spcAft>
              <a:tabLst>
                <a:tab algn="l" pos="0"/>
              </a:tabLst>
            </a:pPr>
            <a:r>
              <a:rPr b="0" lang="it" sz="800" spc="-1" strike="noStrike">
                <a:solidFill>
                  <a:srgbClr val="0c58d3"/>
                </a:solidFill>
                <a:latin typeface="Roboto"/>
                <a:ea typeface="Roboto"/>
              </a:rPr>
              <a:t>FASE 6</a:t>
            </a:r>
            <a:endParaRPr b="0" lang="it-IT" sz="800" spc="-1" strike="noStrike">
              <a:latin typeface="Arial"/>
            </a:endParaRPr>
          </a:p>
        </p:txBody>
      </p:sp>
      <p:sp>
        <p:nvSpPr>
          <p:cNvPr id="131" name="Google Shape;114;p14"/>
          <p:cNvSpPr/>
          <p:nvPr/>
        </p:nvSpPr>
        <p:spPr>
          <a:xfrm>
            <a:off x="3893040" y="1695600"/>
            <a:ext cx="717840" cy="74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d5d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Google Shape;115;p14"/>
          <p:cNvSpPr/>
          <p:nvPr/>
        </p:nvSpPr>
        <p:spPr>
          <a:xfrm>
            <a:off x="6463800" y="1652040"/>
            <a:ext cx="717840" cy="74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d5dd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Google Shape;116;p14"/>
          <p:cNvSpPr/>
          <p:nvPr/>
        </p:nvSpPr>
        <p:spPr>
          <a:xfrm>
            <a:off x="6414120" y="1575720"/>
            <a:ext cx="62352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r">
              <a:lnSpc>
                <a:spcPct val="115000"/>
              </a:lnSpc>
              <a:spcAft>
                <a:spcPts val="1599"/>
              </a:spcAft>
              <a:tabLst>
                <a:tab algn="l" pos="0"/>
              </a:tabLst>
            </a:pPr>
            <a:r>
              <a:rPr b="0" lang="it" sz="800" spc="-1" strike="noStrike">
                <a:solidFill>
                  <a:srgbClr val="0c58d3"/>
                </a:solidFill>
                <a:latin typeface="Roboto"/>
                <a:ea typeface="Roboto"/>
              </a:rPr>
              <a:t>FASE 7</a:t>
            </a:r>
            <a:endParaRPr b="0" lang="it-IT" sz="800" spc="-1" strike="noStrike">
              <a:latin typeface="Arial"/>
            </a:endParaRPr>
          </a:p>
        </p:txBody>
      </p:sp>
      <p:sp>
        <p:nvSpPr>
          <p:cNvPr id="134" name="Google Shape;117;p14"/>
          <p:cNvSpPr/>
          <p:nvPr/>
        </p:nvSpPr>
        <p:spPr>
          <a:xfrm>
            <a:off x="3240720" y="2696760"/>
            <a:ext cx="1166760" cy="44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it" sz="1000" spc="-1" strike="noStrike">
                <a:solidFill>
                  <a:srgbClr val="0c58d3"/>
                </a:solidFill>
                <a:latin typeface="Roboto"/>
                <a:ea typeface="Roboto"/>
              </a:rPr>
              <a:t>INTERVISTE ULSS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135" name="Google Shape;118;p14"/>
          <p:cNvSpPr/>
          <p:nvPr/>
        </p:nvSpPr>
        <p:spPr>
          <a:xfrm>
            <a:off x="3242880" y="3153600"/>
            <a:ext cx="1166760" cy="73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15000"/>
              </a:lnSpc>
              <a:spcAft>
                <a:spcPts val="1599"/>
              </a:spcAft>
              <a:tabLst>
                <a:tab algn="l" pos="0"/>
              </a:tabLst>
            </a:pPr>
            <a:r>
              <a:rPr b="0" lang="it" sz="800" spc="-1" strike="noStrike">
                <a:solidFill>
                  <a:srgbClr val="0c58d3"/>
                </a:solidFill>
                <a:latin typeface="Roboto"/>
                <a:ea typeface="Roboto"/>
              </a:rPr>
              <a:t>Interviste con Referenti e Responsabili</a:t>
            </a:r>
            <a:endParaRPr b="0" lang="it-IT" sz="800" spc="-1" strike="noStrike">
              <a:latin typeface="Arial"/>
            </a:endParaRPr>
          </a:p>
        </p:txBody>
      </p:sp>
      <p:sp>
        <p:nvSpPr>
          <p:cNvPr id="136" name="Google Shape;119;p14"/>
          <p:cNvSpPr/>
          <p:nvPr/>
        </p:nvSpPr>
        <p:spPr>
          <a:xfrm>
            <a:off x="7203240" y="2773080"/>
            <a:ext cx="1166760" cy="44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it" sz="1000" spc="-1" strike="noStrike">
                <a:solidFill>
                  <a:srgbClr val="0c58d3"/>
                </a:solidFill>
                <a:latin typeface="Roboto"/>
                <a:ea typeface="Roboto"/>
              </a:rPr>
              <a:t>NUOVA PROCEDURA CONDIVISA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137" name="Google Shape;120;p14"/>
          <p:cNvSpPr/>
          <p:nvPr/>
        </p:nvSpPr>
        <p:spPr>
          <a:xfrm>
            <a:off x="5909760" y="3153600"/>
            <a:ext cx="1166760" cy="73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15000"/>
              </a:lnSpc>
              <a:spcAft>
                <a:spcPts val="1599"/>
              </a:spcAft>
              <a:tabLst>
                <a:tab algn="l" pos="0"/>
              </a:tabLst>
            </a:pPr>
            <a:r>
              <a:rPr b="0" lang="it" sz="800" spc="-1" strike="noStrike">
                <a:solidFill>
                  <a:srgbClr val="0c58d3"/>
                </a:solidFill>
                <a:latin typeface="Roboto"/>
                <a:ea typeface="Roboto"/>
              </a:rPr>
              <a:t>Brainstorming e validazione con Operatori, Referenti e Responsabili di ULSS e Cooperative</a:t>
            </a:r>
            <a:endParaRPr b="0" lang="it-IT" sz="800" spc="-1" strike="noStrike">
              <a:latin typeface="Arial"/>
            </a:endParaRPr>
          </a:p>
        </p:txBody>
      </p:sp>
      <p:sp>
        <p:nvSpPr>
          <p:cNvPr id="138" name="Google Shape;121;p14"/>
          <p:cNvSpPr/>
          <p:nvPr/>
        </p:nvSpPr>
        <p:spPr>
          <a:xfrm>
            <a:off x="7205400" y="3153600"/>
            <a:ext cx="1166760" cy="73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15000"/>
              </a:lnSpc>
              <a:spcAft>
                <a:spcPts val="1599"/>
              </a:spcAft>
              <a:tabLst>
                <a:tab algn="l" pos="0"/>
              </a:tabLst>
            </a:pPr>
            <a:r>
              <a:rPr b="0" lang="it" sz="800" spc="-1" strike="noStrike">
                <a:solidFill>
                  <a:srgbClr val="0c58d3"/>
                </a:solidFill>
                <a:latin typeface="Roboto"/>
                <a:ea typeface="Roboto"/>
              </a:rPr>
              <a:t>Creazione della nuova procedura condivisa</a:t>
            </a:r>
            <a:endParaRPr b="0" lang="it-IT" sz="800" spc="-1" strike="noStrike">
              <a:latin typeface="Arial"/>
            </a:endParaRPr>
          </a:p>
        </p:txBody>
      </p:sp>
      <p:sp>
        <p:nvSpPr>
          <p:cNvPr id="139" name="Google Shape;122;p14"/>
          <p:cNvSpPr/>
          <p:nvPr/>
        </p:nvSpPr>
        <p:spPr>
          <a:xfrm>
            <a:off x="5907600" y="2696760"/>
            <a:ext cx="1267200" cy="44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it" sz="1000" spc="-1" strike="noStrike">
                <a:solidFill>
                  <a:srgbClr val="0c58d3"/>
                </a:solidFill>
                <a:latin typeface="Roboto"/>
                <a:ea typeface="Roboto"/>
              </a:rPr>
              <a:t>PROGETTAZIONE PARTECIPATA</a:t>
            </a:r>
            <a:endParaRPr b="0" lang="it-IT" sz="1000" spc="-1" strike="noStrike">
              <a:latin typeface="Arial"/>
            </a:endParaRPr>
          </a:p>
        </p:txBody>
      </p:sp>
      <p:grpSp>
        <p:nvGrpSpPr>
          <p:cNvPr id="140" name="Google Shape;123;p14"/>
          <p:cNvGrpSpPr/>
          <p:nvPr/>
        </p:nvGrpSpPr>
        <p:grpSpPr>
          <a:xfrm>
            <a:off x="1890720" y="13680"/>
            <a:ext cx="1348920" cy="1245960"/>
            <a:chOff x="1890720" y="13680"/>
            <a:chExt cx="1348920" cy="1245960"/>
          </a:xfrm>
        </p:grpSpPr>
        <p:sp>
          <p:nvSpPr>
            <p:cNvPr id="141" name="Google Shape;124;p14"/>
            <p:cNvSpPr/>
            <p:nvPr/>
          </p:nvSpPr>
          <p:spPr>
            <a:xfrm>
              <a:off x="1957680" y="13680"/>
              <a:ext cx="1281960" cy="1245960"/>
            </a:xfrm>
            <a:prstGeom prst="ellipse">
              <a:avLst/>
            </a:prstGeom>
            <a:solidFill>
              <a:srgbClr val="d838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Google Shape;125;p14"/>
            <p:cNvSpPr/>
            <p:nvPr/>
          </p:nvSpPr>
          <p:spPr>
            <a:xfrm>
              <a:off x="1890720" y="325440"/>
              <a:ext cx="1348920" cy="506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it" sz="900" spc="-1" strike="noStrike">
                  <a:solidFill>
                    <a:srgbClr val="ffffff"/>
                  </a:solidFill>
                  <a:latin typeface="Roboto"/>
                  <a:ea typeface="Roboto"/>
                </a:rPr>
                <a:t>OMOGENEIZZAZIONE DELLE PROCEDURE</a:t>
              </a:r>
              <a:r>
                <a:rPr b="0" lang="it" sz="700" spc="-1" strike="noStrike">
                  <a:solidFill>
                    <a:srgbClr val="ffffff"/>
                  </a:solidFill>
                  <a:latin typeface="Roboto"/>
                  <a:ea typeface="Roboto"/>
                </a:rPr>
                <a:t> </a:t>
              </a:r>
              <a:endParaRPr b="0" lang="it-IT" sz="700" spc="-1" strike="noStrike">
                <a:latin typeface="Arial"/>
              </a:endParaRPr>
            </a:p>
          </p:txBody>
        </p:sp>
      </p:grpSp>
      <p:pic>
        <p:nvPicPr>
          <p:cNvPr id="143" name="Google Shape;126;p14" descr=""/>
          <p:cNvPicPr/>
          <p:nvPr/>
        </p:nvPicPr>
        <p:blipFill>
          <a:blip r:embed="rId3"/>
          <a:srcRect l="21082" t="11843" r="-8836" b="12699"/>
          <a:stretch/>
        </p:blipFill>
        <p:spPr>
          <a:xfrm>
            <a:off x="8537400" y="2132640"/>
            <a:ext cx="578520" cy="541440"/>
          </a:xfrm>
          <a:prstGeom prst="rect">
            <a:avLst/>
          </a:prstGeom>
          <a:ln w="0">
            <a:noFill/>
          </a:ln>
        </p:spPr>
      </p:pic>
      <p:pic>
        <p:nvPicPr>
          <p:cNvPr id="144" name="Google Shape;127;p14" descr=""/>
          <p:cNvPicPr/>
          <p:nvPr/>
        </p:nvPicPr>
        <p:blipFill>
          <a:blip r:embed="rId4"/>
          <a:srcRect l="21082" t="11843" r="-8836" b="12699"/>
          <a:stretch/>
        </p:blipFill>
        <p:spPr>
          <a:xfrm>
            <a:off x="3240000" y="184680"/>
            <a:ext cx="578520" cy="541440"/>
          </a:xfrm>
          <a:prstGeom prst="rect">
            <a:avLst/>
          </a:prstGeom>
          <a:ln w="0">
            <a:noFill/>
          </a:ln>
        </p:spPr>
      </p:pic>
      <p:pic>
        <p:nvPicPr>
          <p:cNvPr id="145" name="Google Shape;57;p13_0" descr=""/>
          <p:cNvPicPr/>
          <p:nvPr/>
        </p:nvPicPr>
        <p:blipFill>
          <a:blip r:embed="rId5"/>
          <a:stretch/>
        </p:blipFill>
        <p:spPr>
          <a:xfrm>
            <a:off x="0" y="21600"/>
            <a:ext cx="1799640" cy="78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32;p15"/>
          <p:cNvSpPr/>
          <p:nvPr/>
        </p:nvSpPr>
        <p:spPr>
          <a:xfrm>
            <a:off x="3611880" y="184680"/>
            <a:ext cx="5290200" cy="62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it" sz="2000" spc="-1" strike="noStrike">
                <a:solidFill>
                  <a:srgbClr val="000000"/>
                </a:solidFill>
                <a:latin typeface="Arial"/>
                <a:ea typeface="Arial"/>
              </a:rPr>
              <a:t>Modello IRiS (Integrato di Reti e Servizi)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47" name="Google Shape;134;p15" descr=""/>
          <p:cNvPicPr/>
          <p:nvPr/>
        </p:nvPicPr>
        <p:blipFill>
          <a:blip r:embed="rId1"/>
          <a:stretch/>
        </p:blipFill>
        <p:spPr>
          <a:xfrm>
            <a:off x="0" y="4499280"/>
            <a:ext cx="1267200" cy="586440"/>
          </a:xfrm>
          <a:prstGeom prst="rect">
            <a:avLst/>
          </a:prstGeom>
          <a:ln w="0">
            <a:noFill/>
          </a:ln>
        </p:spPr>
      </p:pic>
      <p:grpSp>
        <p:nvGrpSpPr>
          <p:cNvPr id="148" name="Google Shape;136;p15"/>
          <p:cNvGrpSpPr/>
          <p:nvPr/>
        </p:nvGrpSpPr>
        <p:grpSpPr>
          <a:xfrm>
            <a:off x="1937520" y="1575720"/>
            <a:ext cx="2159280" cy="2314440"/>
            <a:chOff x="1937520" y="1575720"/>
            <a:chExt cx="2159280" cy="2314440"/>
          </a:xfrm>
        </p:grpSpPr>
        <p:sp>
          <p:nvSpPr>
            <p:cNvPr id="149" name="Google Shape;137;p15"/>
            <p:cNvSpPr/>
            <p:nvPr/>
          </p:nvSpPr>
          <p:spPr>
            <a:xfrm>
              <a:off x="3359520" y="1695600"/>
              <a:ext cx="717840" cy="741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38761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Google Shape;138;p15"/>
            <p:cNvSpPr/>
            <p:nvPr/>
          </p:nvSpPr>
          <p:spPr>
            <a:xfrm flipH="1">
              <a:off x="2678400" y="2306520"/>
              <a:ext cx="1417320" cy="142560"/>
            </a:xfrm>
            <a:prstGeom prst="parallelogram">
              <a:avLst>
                <a:gd name="adj" fmla="val 96952"/>
              </a:avLst>
            </a:prstGeom>
            <a:solidFill>
              <a:srgbClr val="93c47d"/>
            </a:solidFill>
            <a:ln w="952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it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  </a:t>
              </a:r>
              <a:endParaRPr b="0" lang="it-IT" sz="1400" spc="-1" strike="noStrike">
                <a:latin typeface="Arial"/>
              </a:endParaRPr>
            </a:p>
          </p:txBody>
        </p:sp>
        <p:sp>
          <p:nvSpPr>
            <p:cNvPr id="151" name="Google Shape;139;p15"/>
            <p:cNvSpPr/>
            <p:nvPr/>
          </p:nvSpPr>
          <p:spPr>
            <a:xfrm>
              <a:off x="2679480" y="2460600"/>
              <a:ext cx="1417320" cy="142560"/>
            </a:xfrm>
            <a:prstGeom prst="parallelogram">
              <a:avLst>
                <a:gd name="adj" fmla="val 96952"/>
              </a:avLst>
            </a:prstGeom>
            <a:solidFill>
              <a:srgbClr val="6aa84f"/>
            </a:solidFill>
            <a:ln w="952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" name="Google Shape;140;p15"/>
            <p:cNvSpPr/>
            <p:nvPr/>
          </p:nvSpPr>
          <p:spPr>
            <a:xfrm>
              <a:off x="2783520" y="2696760"/>
              <a:ext cx="1166760" cy="44568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b">
              <a:noAutofit/>
            </a:bodyPr>
            <a:p>
              <a:pPr algn="ctr">
                <a:lnSpc>
                  <a:spcPct val="115000"/>
                </a:lnSpc>
                <a:tabLst>
                  <a:tab algn="l" pos="0"/>
                </a:tabLst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15000"/>
                </a:lnSpc>
                <a:tabLst>
                  <a:tab algn="l" pos="0"/>
                </a:tabLst>
              </a:pPr>
              <a:r>
                <a:rPr b="1" lang="it" sz="1000" spc="-1" strike="noStrike">
                  <a:solidFill>
                    <a:srgbClr val="38761d"/>
                  </a:solidFill>
                  <a:latin typeface="Roboto"/>
                  <a:ea typeface="Roboto"/>
                </a:rPr>
                <a:t>INTERVISTE ULSS</a:t>
              </a:r>
              <a:endParaRPr b="0" lang="it-IT" sz="1000" spc="-1" strike="noStrike">
                <a:latin typeface="Arial"/>
              </a:endParaRPr>
            </a:p>
          </p:txBody>
        </p:sp>
        <p:sp>
          <p:nvSpPr>
            <p:cNvPr id="153" name="Google Shape;141;p15"/>
            <p:cNvSpPr/>
            <p:nvPr/>
          </p:nvSpPr>
          <p:spPr>
            <a:xfrm>
              <a:off x="2785680" y="3153600"/>
              <a:ext cx="1166760" cy="73656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 algn="ctr">
                <a:lnSpc>
                  <a:spcPct val="115000"/>
                </a:lnSpc>
                <a:spcAft>
                  <a:spcPts val="1599"/>
                </a:spcAft>
                <a:tabLst>
                  <a:tab algn="l" pos="0"/>
                </a:tabLst>
              </a:pPr>
              <a:r>
                <a:rPr b="0" lang="it" sz="800" spc="-1" strike="noStrike">
                  <a:solidFill>
                    <a:srgbClr val="38761d"/>
                  </a:solidFill>
                  <a:latin typeface="Roboto"/>
                  <a:ea typeface="Roboto"/>
                </a:rPr>
                <a:t>Interviste con Referenti e Responsabili</a:t>
              </a:r>
              <a:endParaRPr b="0" lang="it-IT" sz="800" spc="-1" strike="noStrike">
                <a:latin typeface="Arial"/>
              </a:endParaRPr>
            </a:p>
          </p:txBody>
        </p:sp>
        <p:sp>
          <p:nvSpPr>
            <p:cNvPr id="154" name="Google Shape;142;p15"/>
            <p:cNvSpPr/>
            <p:nvPr/>
          </p:nvSpPr>
          <p:spPr>
            <a:xfrm>
              <a:off x="1937520" y="1575720"/>
              <a:ext cx="623520" cy="24048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 algn="r">
                <a:lnSpc>
                  <a:spcPct val="115000"/>
                </a:lnSpc>
                <a:spcAft>
                  <a:spcPts val="1599"/>
                </a:spcAft>
                <a:tabLst>
                  <a:tab algn="l" pos="0"/>
                </a:tabLst>
              </a:pPr>
              <a:r>
                <a:rPr b="0" lang="it" sz="800" spc="-1" strike="noStrike">
                  <a:solidFill>
                    <a:srgbClr val="38761d"/>
                  </a:solidFill>
                  <a:latin typeface="Roboto"/>
                  <a:ea typeface="Roboto"/>
                </a:rPr>
                <a:t>FASE 2</a:t>
              </a:r>
              <a:endParaRPr b="0" lang="it-IT" sz="800" spc="-1" strike="noStrike">
                <a:latin typeface="Arial"/>
              </a:endParaRPr>
            </a:p>
          </p:txBody>
        </p:sp>
      </p:grpSp>
      <p:grpSp>
        <p:nvGrpSpPr>
          <p:cNvPr id="155" name="Google Shape;143;p15"/>
          <p:cNvGrpSpPr/>
          <p:nvPr/>
        </p:nvGrpSpPr>
        <p:grpSpPr>
          <a:xfrm>
            <a:off x="5273280" y="2306520"/>
            <a:ext cx="1417680" cy="296640"/>
            <a:chOff x="5273280" y="2306520"/>
            <a:chExt cx="1417680" cy="296640"/>
          </a:xfrm>
        </p:grpSpPr>
        <p:sp>
          <p:nvSpPr>
            <p:cNvPr id="156" name="Google Shape;144;p15"/>
            <p:cNvSpPr/>
            <p:nvPr/>
          </p:nvSpPr>
          <p:spPr>
            <a:xfrm flipH="1">
              <a:off x="5272920" y="2306520"/>
              <a:ext cx="1417320" cy="142560"/>
            </a:xfrm>
            <a:prstGeom prst="parallelogram">
              <a:avLst>
                <a:gd name="adj" fmla="val 96952"/>
              </a:avLst>
            </a:prstGeom>
            <a:solidFill>
              <a:srgbClr val="38761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it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  </a:t>
              </a:r>
              <a:endParaRPr b="0" lang="it-IT" sz="1400" spc="-1" strike="noStrike">
                <a:latin typeface="Arial"/>
              </a:endParaRPr>
            </a:p>
          </p:txBody>
        </p:sp>
        <p:sp>
          <p:nvSpPr>
            <p:cNvPr id="157" name="Google Shape;145;p15"/>
            <p:cNvSpPr/>
            <p:nvPr/>
          </p:nvSpPr>
          <p:spPr>
            <a:xfrm>
              <a:off x="5273640" y="2460600"/>
              <a:ext cx="1417320" cy="142560"/>
            </a:xfrm>
            <a:prstGeom prst="parallelogram">
              <a:avLst>
                <a:gd name="adj" fmla="val 96952"/>
              </a:avLst>
            </a:prstGeom>
            <a:solidFill>
              <a:srgbClr val="274e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8" name="Google Shape;146;p15"/>
          <p:cNvGrpSpPr/>
          <p:nvPr/>
        </p:nvGrpSpPr>
        <p:grpSpPr>
          <a:xfrm>
            <a:off x="6570360" y="2306520"/>
            <a:ext cx="1418040" cy="296640"/>
            <a:chOff x="6570360" y="2306520"/>
            <a:chExt cx="1418040" cy="296640"/>
          </a:xfrm>
        </p:grpSpPr>
        <p:sp>
          <p:nvSpPr>
            <p:cNvPr id="159" name="Google Shape;147;p15"/>
            <p:cNvSpPr/>
            <p:nvPr/>
          </p:nvSpPr>
          <p:spPr>
            <a:xfrm flipH="1">
              <a:off x="6570000" y="2306520"/>
              <a:ext cx="1417320" cy="142560"/>
            </a:xfrm>
            <a:prstGeom prst="parallelogram">
              <a:avLst>
                <a:gd name="adj" fmla="val 96952"/>
              </a:avLst>
            </a:prstGeom>
            <a:solidFill>
              <a:srgbClr val="274e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it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  </a:t>
              </a:r>
              <a:endParaRPr b="0" lang="it-IT" sz="1400" spc="-1" strike="noStrike">
                <a:latin typeface="Arial"/>
              </a:endParaRPr>
            </a:p>
          </p:txBody>
        </p:sp>
        <p:sp>
          <p:nvSpPr>
            <p:cNvPr id="160" name="Google Shape;148;p15"/>
            <p:cNvSpPr/>
            <p:nvPr/>
          </p:nvSpPr>
          <p:spPr>
            <a:xfrm>
              <a:off x="6571080" y="2460600"/>
              <a:ext cx="1417320" cy="142560"/>
            </a:xfrm>
            <a:prstGeom prst="parallelogram">
              <a:avLst>
                <a:gd name="adj" fmla="val 96952"/>
              </a:avLst>
            </a:prstGeom>
            <a:gradFill rotWithShape="0">
              <a:gsLst>
                <a:gs pos="0">
                  <a:srgbClr val="51ab2a"/>
                </a:gs>
                <a:gs pos="100000">
                  <a:srgbClr val="203e13"/>
                </a:gs>
              </a:gsLst>
              <a:path path="circle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1" name="Google Shape;149;p15"/>
          <p:cNvSpPr/>
          <p:nvPr/>
        </p:nvSpPr>
        <p:spPr>
          <a:xfrm>
            <a:off x="756360" y="1575720"/>
            <a:ext cx="62352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15000"/>
              </a:lnSpc>
              <a:spcAft>
                <a:spcPts val="1599"/>
              </a:spcAft>
              <a:tabLst>
                <a:tab algn="l" pos="0"/>
              </a:tabLst>
            </a:pPr>
            <a:r>
              <a:rPr b="0" lang="it" sz="800" spc="-1" strike="noStrike">
                <a:solidFill>
                  <a:srgbClr val="38761d"/>
                </a:solidFill>
                <a:latin typeface="Roboto"/>
                <a:ea typeface="Roboto"/>
              </a:rPr>
              <a:t>FASE 1</a:t>
            </a:r>
            <a:endParaRPr b="0" lang="it-IT" sz="800" spc="-1" strike="noStrike">
              <a:latin typeface="Arial"/>
            </a:endParaRPr>
          </a:p>
        </p:txBody>
      </p:sp>
      <p:sp>
        <p:nvSpPr>
          <p:cNvPr id="162" name="Google Shape;150;p15"/>
          <p:cNvSpPr/>
          <p:nvPr/>
        </p:nvSpPr>
        <p:spPr>
          <a:xfrm>
            <a:off x="909000" y="1808280"/>
            <a:ext cx="464760" cy="49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38761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3" name="Google Shape;151;p15"/>
          <p:cNvGrpSpPr/>
          <p:nvPr/>
        </p:nvGrpSpPr>
        <p:grpSpPr>
          <a:xfrm>
            <a:off x="3975840" y="2306520"/>
            <a:ext cx="1417680" cy="296640"/>
            <a:chOff x="3975840" y="2306520"/>
            <a:chExt cx="1417680" cy="296640"/>
          </a:xfrm>
        </p:grpSpPr>
        <p:sp>
          <p:nvSpPr>
            <p:cNvPr id="164" name="Google Shape;152;p15"/>
            <p:cNvSpPr/>
            <p:nvPr/>
          </p:nvSpPr>
          <p:spPr>
            <a:xfrm flipH="1">
              <a:off x="3975480" y="2306520"/>
              <a:ext cx="1417320" cy="142560"/>
            </a:xfrm>
            <a:prstGeom prst="parallelogram">
              <a:avLst>
                <a:gd name="adj" fmla="val 96952"/>
              </a:avLst>
            </a:prstGeom>
            <a:solidFill>
              <a:srgbClr val="6aa8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it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  </a:t>
              </a:r>
              <a:endParaRPr b="0" lang="it-IT" sz="1400" spc="-1" strike="noStrike">
                <a:latin typeface="Arial"/>
              </a:endParaRPr>
            </a:p>
          </p:txBody>
        </p:sp>
        <p:sp>
          <p:nvSpPr>
            <p:cNvPr id="165" name="Google Shape;153;p15"/>
            <p:cNvSpPr/>
            <p:nvPr/>
          </p:nvSpPr>
          <p:spPr>
            <a:xfrm>
              <a:off x="3976200" y="2460600"/>
              <a:ext cx="1417320" cy="142560"/>
            </a:xfrm>
            <a:prstGeom prst="parallelogram">
              <a:avLst>
                <a:gd name="adj" fmla="val 96952"/>
              </a:avLst>
            </a:prstGeom>
            <a:solidFill>
              <a:srgbClr val="38761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6" name="Google Shape;154;p15"/>
          <p:cNvGrpSpPr/>
          <p:nvPr/>
        </p:nvGrpSpPr>
        <p:grpSpPr>
          <a:xfrm>
            <a:off x="1266840" y="1703520"/>
            <a:ext cx="1532160" cy="1445400"/>
            <a:chOff x="1266840" y="1703520"/>
            <a:chExt cx="1532160" cy="1445400"/>
          </a:xfrm>
        </p:grpSpPr>
        <p:sp>
          <p:nvSpPr>
            <p:cNvPr id="167" name="Google Shape;155;p15"/>
            <p:cNvSpPr/>
            <p:nvPr/>
          </p:nvSpPr>
          <p:spPr>
            <a:xfrm>
              <a:off x="2062080" y="1703520"/>
              <a:ext cx="717840" cy="741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38761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Google Shape;156;p15"/>
            <p:cNvSpPr/>
            <p:nvPr/>
          </p:nvSpPr>
          <p:spPr>
            <a:xfrm flipH="1">
              <a:off x="1380960" y="2314800"/>
              <a:ext cx="1417320" cy="142560"/>
            </a:xfrm>
            <a:prstGeom prst="parallelogram">
              <a:avLst>
                <a:gd name="adj" fmla="val 96952"/>
              </a:avLst>
            </a:prstGeom>
            <a:solidFill>
              <a:srgbClr val="b6d7a8"/>
            </a:solidFill>
            <a:ln w="952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it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  </a:t>
              </a:r>
              <a:endParaRPr b="0" lang="it-IT" sz="1400" spc="-1" strike="noStrike">
                <a:latin typeface="Arial"/>
              </a:endParaRPr>
            </a:p>
          </p:txBody>
        </p:sp>
        <p:sp>
          <p:nvSpPr>
            <p:cNvPr id="169" name="Google Shape;157;p15"/>
            <p:cNvSpPr/>
            <p:nvPr/>
          </p:nvSpPr>
          <p:spPr>
            <a:xfrm>
              <a:off x="1381680" y="2468520"/>
              <a:ext cx="1417320" cy="142560"/>
            </a:xfrm>
            <a:prstGeom prst="parallelogram">
              <a:avLst>
                <a:gd name="adj" fmla="val 96952"/>
              </a:avLst>
            </a:prstGeom>
            <a:solidFill>
              <a:srgbClr val="93c47d"/>
            </a:solidFill>
            <a:ln w="952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" name="Google Shape;158;p15"/>
            <p:cNvSpPr/>
            <p:nvPr/>
          </p:nvSpPr>
          <p:spPr>
            <a:xfrm>
              <a:off x="1266840" y="2703240"/>
              <a:ext cx="1260000" cy="44568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b">
              <a:noAutofit/>
            </a:bodyPr>
            <a:p>
              <a:pPr algn="ctr">
                <a:lnSpc>
                  <a:spcPct val="115000"/>
                </a:lnSpc>
                <a:tabLst>
                  <a:tab algn="l" pos="0"/>
                </a:tabLst>
              </a:pPr>
              <a:r>
                <a:rPr b="1" lang="it" sz="1000" spc="-1" strike="noStrike">
                  <a:solidFill>
                    <a:srgbClr val="38761d"/>
                  </a:solidFill>
                  <a:latin typeface="Roboto"/>
                  <a:ea typeface="Roboto"/>
                </a:rPr>
                <a:t>STUDIO SISTEMI INTERNI</a:t>
              </a:r>
              <a:endParaRPr b="0" lang="it-IT" sz="1000" spc="-1" strike="noStrike">
                <a:latin typeface="Arial"/>
              </a:endParaRPr>
            </a:p>
          </p:txBody>
        </p:sp>
      </p:grpSp>
      <p:sp>
        <p:nvSpPr>
          <p:cNvPr id="171" name="Google Shape;159;p15"/>
          <p:cNvSpPr/>
          <p:nvPr/>
        </p:nvSpPr>
        <p:spPr>
          <a:xfrm>
            <a:off x="3233160" y="1575720"/>
            <a:ext cx="62352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r">
              <a:lnSpc>
                <a:spcPct val="115000"/>
              </a:lnSpc>
              <a:spcAft>
                <a:spcPts val="1599"/>
              </a:spcAft>
              <a:tabLst>
                <a:tab algn="l" pos="0"/>
              </a:tabLst>
            </a:pPr>
            <a:r>
              <a:rPr b="0" lang="it" sz="800" spc="-1" strike="noStrike">
                <a:solidFill>
                  <a:srgbClr val="38761d"/>
                </a:solidFill>
                <a:latin typeface="Roboto"/>
                <a:ea typeface="Roboto"/>
              </a:rPr>
              <a:t>FASE 3</a:t>
            </a:r>
            <a:endParaRPr b="0" lang="it-IT" sz="800" spc="-1" strike="noStrike">
              <a:latin typeface="Arial"/>
            </a:endParaRPr>
          </a:p>
        </p:txBody>
      </p:sp>
      <p:grpSp>
        <p:nvGrpSpPr>
          <p:cNvPr id="172" name="Google Shape;160;p15"/>
          <p:cNvGrpSpPr/>
          <p:nvPr/>
        </p:nvGrpSpPr>
        <p:grpSpPr>
          <a:xfrm>
            <a:off x="4528440" y="1575720"/>
            <a:ext cx="2139840" cy="2314440"/>
            <a:chOff x="4528440" y="1575720"/>
            <a:chExt cx="2139840" cy="2314440"/>
          </a:xfrm>
        </p:grpSpPr>
        <p:sp>
          <p:nvSpPr>
            <p:cNvPr id="173" name="Google Shape;161;p15"/>
            <p:cNvSpPr/>
            <p:nvPr/>
          </p:nvSpPr>
          <p:spPr>
            <a:xfrm>
              <a:off x="5950440" y="1695600"/>
              <a:ext cx="717840" cy="741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38761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" name="Google Shape;162;p15"/>
            <p:cNvSpPr/>
            <p:nvPr/>
          </p:nvSpPr>
          <p:spPr>
            <a:xfrm>
              <a:off x="5374440" y="2696760"/>
              <a:ext cx="1195560" cy="445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b">
              <a:noAutofit/>
            </a:bodyPr>
            <a:p>
              <a:pPr algn="ctr">
                <a:lnSpc>
                  <a:spcPct val="115000"/>
                </a:lnSpc>
                <a:tabLst>
                  <a:tab algn="l" pos="0"/>
                </a:tabLst>
              </a:pPr>
              <a:r>
                <a:rPr b="1" lang="it" sz="1000" spc="-1" strike="noStrike">
                  <a:solidFill>
                    <a:srgbClr val="38761d"/>
                  </a:solidFill>
                  <a:latin typeface="Roboto"/>
                  <a:ea typeface="Roboto"/>
                </a:rPr>
                <a:t>PROGETTAZIONE PARTECIPATA</a:t>
              </a:r>
              <a:endParaRPr b="0" lang="it-IT" sz="1000" spc="-1" strike="noStrike">
                <a:latin typeface="Arial"/>
              </a:endParaRPr>
            </a:p>
          </p:txBody>
        </p:sp>
        <p:sp>
          <p:nvSpPr>
            <p:cNvPr id="175" name="Google Shape;163;p15"/>
            <p:cNvSpPr/>
            <p:nvPr/>
          </p:nvSpPr>
          <p:spPr>
            <a:xfrm>
              <a:off x="5376600" y="3153600"/>
              <a:ext cx="1166760" cy="73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 algn="ctr">
                <a:lnSpc>
                  <a:spcPct val="115000"/>
                </a:lnSpc>
                <a:tabLst>
                  <a:tab algn="l" pos="0"/>
                </a:tabLst>
              </a:pPr>
              <a:r>
                <a:rPr b="0" lang="it" sz="800" spc="-1" strike="noStrike">
                  <a:solidFill>
                    <a:srgbClr val="38761d"/>
                  </a:solidFill>
                  <a:latin typeface="Roboto"/>
                  <a:ea typeface="Roboto"/>
                </a:rPr>
                <a:t>Brainstorming e validazione con Operatori, Referenti e Responsabili di ULSS e Cooperative</a:t>
              </a:r>
              <a:endParaRPr b="0" lang="it-IT" sz="800" spc="-1" strike="noStrike">
                <a:latin typeface="Arial"/>
              </a:endParaRPr>
            </a:p>
            <a:p>
              <a:pPr algn="ctr">
                <a:lnSpc>
                  <a:spcPct val="115000"/>
                </a:lnSpc>
                <a:spcBef>
                  <a:spcPts val="1599"/>
                </a:spcBef>
                <a:spcAft>
                  <a:spcPts val="1599"/>
                </a:spcAft>
                <a:tabLst>
                  <a:tab algn="l" pos="0"/>
                </a:tabLst>
              </a:pPr>
              <a:endParaRPr b="0" lang="it-IT" sz="800" spc="-1" strike="noStrike">
                <a:latin typeface="Arial"/>
              </a:endParaRPr>
            </a:p>
          </p:txBody>
        </p:sp>
        <p:sp>
          <p:nvSpPr>
            <p:cNvPr id="176" name="Google Shape;164;p15"/>
            <p:cNvSpPr/>
            <p:nvPr/>
          </p:nvSpPr>
          <p:spPr>
            <a:xfrm>
              <a:off x="4528440" y="1575720"/>
              <a:ext cx="623520" cy="240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 algn="r">
                <a:lnSpc>
                  <a:spcPct val="115000"/>
                </a:lnSpc>
                <a:spcAft>
                  <a:spcPts val="1599"/>
                </a:spcAft>
                <a:tabLst>
                  <a:tab algn="l" pos="0"/>
                </a:tabLst>
              </a:pPr>
              <a:r>
                <a:rPr b="0" lang="it" sz="800" spc="-1" strike="noStrike">
                  <a:solidFill>
                    <a:srgbClr val="38761d"/>
                  </a:solidFill>
                  <a:latin typeface="Roboto"/>
                  <a:ea typeface="Roboto"/>
                </a:rPr>
                <a:t>FASE 4</a:t>
              </a:r>
              <a:endParaRPr b="0" lang="it-IT" sz="800" spc="-1" strike="noStrike">
                <a:latin typeface="Arial"/>
              </a:endParaRPr>
            </a:p>
          </p:txBody>
        </p:sp>
      </p:grpSp>
      <p:sp>
        <p:nvSpPr>
          <p:cNvPr id="177" name="Google Shape;165;p15"/>
          <p:cNvSpPr/>
          <p:nvPr/>
        </p:nvSpPr>
        <p:spPr>
          <a:xfrm>
            <a:off x="5823720" y="1575720"/>
            <a:ext cx="62352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r">
              <a:lnSpc>
                <a:spcPct val="115000"/>
              </a:lnSpc>
              <a:spcAft>
                <a:spcPts val="1599"/>
              </a:spcAft>
              <a:tabLst>
                <a:tab algn="l" pos="0"/>
              </a:tabLst>
            </a:pPr>
            <a:r>
              <a:rPr b="0" lang="it" sz="800" spc="-1" strike="noStrike">
                <a:solidFill>
                  <a:srgbClr val="38761d"/>
                </a:solidFill>
                <a:latin typeface="Roboto"/>
                <a:ea typeface="Roboto"/>
              </a:rPr>
              <a:t>FASE 5</a:t>
            </a:r>
            <a:endParaRPr b="0" lang="it-IT" sz="800" spc="-1" strike="noStrike">
              <a:latin typeface="Arial"/>
            </a:endParaRPr>
          </a:p>
        </p:txBody>
      </p:sp>
      <p:sp>
        <p:nvSpPr>
          <p:cNvPr id="178" name="Google Shape;166;p15"/>
          <p:cNvSpPr/>
          <p:nvPr/>
        </p:nvSpPr>
        <p:spPr>
          <a:xfrm>
            <a:off x="4654800" y="1695600"/>
            <a:ext cx="717840" cy="74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38761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Google Shape;167;p15"/>
          <p:cNvSpPr/>
          <p:nvPr/>
        </p:nvSpPr>
        <p:spPr>
          <a:xfrm>
            <a:off x="4002840" y="2696760"/>
            <a:ext cx="1166760" cy="44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it" sz="1000" spc="-1" strike="noStrike">
                <a:solidFill>
                  <a:srgbClr val="38761d"/>
                </a:solidFill>
                <a:latin typeface="Roboto"/>
                <a:ea typeface="Roboto"/>
              </a:rPr>
              <a:t>INTERVISTE COOPERATIVE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180" name="Google Shape;168;p15"/>
          <p:cNvSpPr/>
          <p:nvPr/>
        </p:nvSpPr>
        <p:spPr>
          <a:xfrm>
            <a:off x="4005000" y="3153600"/>
            <a:ext cx="1166760" cy="73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15000"/>
              </a:lnSpc>
              <a:spcAft>
                <a:spcPts val="1599"/>
              </a:spcAft>
              <a:tabLst>
                <a:tab algn="l" pos="0"/>
              </a:tabLst>
            </a:pPr>
            <a:r>
              <a:rPr b="0" lang="it" sz="800" spc="-1" strike="noStrike">
                <a:solidFill>
                  <a:srgbClr val="38761d"/>
                </a:solidFill>
                <a:latin typeface="Roboto"/>
                <a:ea typeface="Roboto"/>
              </a:rPr>
              <a:t>Interviste con Dirigenti e Referenti</a:t>
            </a:r>
            <a:endParaRPr b="0" lang="it-IT" sz="800" spc="-1" strike="noStrike">
              <a:latin typeface="Arial"/>
            </a:endParaRPr>
          </a:p>
        </p:txBody>
      </p:sp>
      <p:sp>
        <p:nvSpPr>
          <p:cNvPr id="181" name="Google Shape;169;p15"/>
          <p:cNvSpPr/>
          <p:nvPr/>
        </p:nvSpPr>
        <p:spPr>
          <a:xfrm>
            <a:off x="6671880" y="2967840"/>
            <a:ext cx="1267200" cy="54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just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it" sz="800" spc="-1" strike="noStrike">
                <a:solidFill>
                  <a:srgbClr val="38761d"/>
                </a:solidFill>
                <a:latin typeface="Roboto"/>
                <a:ea typeface="Roboto"/>
              </a:rPr>
              <a:t>Creazione di un sistema valutativo pre-UVMD condiviso e uniforme</a:t>
            </a:r>
            <a:endParaRPr b="0" lang="it-IT" sz="8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it-IT" sz="800" spc="-1" strike="noStrike">
              <a:latin typeface="Arial"/>
            </a:endParaRPr>
          </a:p>
        </p:txBody>
      </p:sp>
      <p:sp>
        <p:nvSpPr>
          <p:cNvPr id="182" name="Google Shape;170;p15"/>
          <p:cNvSpPr/>
          <p:nvPr/>
        </p:nvSpPr>
        <p:spPr>
          <a:xfrm>
            <a:off x="6570720" y="2696760"/>
            <a:ext cx="1579680" cy="44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it" sz="1000" spc="-1" strike="noStrike">
                <a:solidFill>
                  <a:srgbClr val="38761d"/>
                </a:solidFill>
                <a:latin typeface="Roboto"/>
                <a:ea typeface="Roboto"/>
              </a:rPr>
              <a:t>SISTEMA VALUTATIVO UNIFORME PRE-UVMD</a:t>
            </a:r>
            <a:endParaRPr b="0" lang="it-IT" sz="1000" spc="-1" strike="noStrike">
              <a:latin typeface="Arial"/>
            </a:endParaRPr>
          </a:p>
        </p:txBody>
      </p:sp>
      <p:grpSp>
        <p:nvGrpSpPr>
          <p:cNvPr id="183" name="Google Shape;171;p15"/>
          <p:cNvGrpSpPr/>
          <p:nvPr/>
        </p:nvGrpSpPr>
        <p:grpSpPr>
          <a:xfrm>
            <a:off x="1901880" y="47520"/>
            <a:ext cx="1337760" cy="1150560"/>
            <a:chOff x="1901880" y="47520"/>
            <a:chExt cx="1337760" cy="1150560"/>
          </a:xfrm>
        </p:grpSpPr>
        <p:sp>
          <p:nvSpPr>
            <p:cNvPr id="184" name="Google Shape;172;p15"/>
            <p:cNvSpPr/>
            <p:nvPr/>
          </p:nvSpPr>
          <p:spPr>
            <a:xfrm>
              <a:off x="1936800" y="47520"/>
              <a:ext cx="1224720" cy="1150560"/>
            </a:xfrm>
            <a:prstGeom prst="ellipse">
              <a:avLst/>
            </a:prstGeom>
            <a:solidFill>
              <a:srgbClr val="b02c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" name="Google Shape;173;p15"/>
            <p:cNvSpPr/>
            <p:nvPr/>
          </p:nvSpPr>
          <p:spPr>
            <a:xfrm>
              <a:off x="1901880" y="360000"/>
              <a:ext cx="1337760" cy="372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it" sz="900" spc="-1" strike="noStrike">
                  <a:solidFill>
                    <a:srgbClr val="ffffff"/>
                  </a:solidFill>
                  <a:latin typeface="Roboto"/>
                  <a:ea typeface="Roboto"/>
                </a:rPr>
                <a:t>STANDARDIZZAZIONE DELLE VALUTAZIONI</a:t>
              </a:r>
              <a:endParaRPr b="0" lang="it-IT" sz="900" spc="-1" strike="noStrike">
                <a:latin typeface="Arial"/>
              </a:endParaRPr>
            </a:p>
          </p:txBody>
        </p:sp>
      </p:grpSp>
      <p:pic>
        <p:nvPicPr>
          <p:cNvPr id="186" name="Google Shape;174;p15" descr=""/>
          <p:cNvPicPr/>
          <p:nvPr/>
        </p:nvPicPr>
        <p:blipFill>
          <a:blip r:embed="rId2"/>
          <a:srcRect l="21082" t="11843" r="-8836" b="12699"/>
          <a:stretch/>
        </p:blipFill>
        <p:spPr>
          <a:xfrm>
            <a:off x="3201120" y="270000"/>
            <a:ext cx="578520" cy="541440"/>
          </a:xfrm>
          <a:prstGeom prst="rect">
            <a:avLst/>
          </a:prstGeom>
          <a:ln w="0">
            <a:noFill/>
          </a:ln>
        </p:spPr>
      </p:pic>
      <p:sp>
        <p:nvSpPr>
          <p:cNvPr id="187" name="Google Shape;175;p15"/>
          <p:cNvSpPr/>
          <p:nvPr/>
        </p:nvSpPr>
        <p:spPr>
          <a:xfrm>
            <a:off x="1374120" y="3125160"/>
            <a:ext cx="1166760" cy="736560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15000"/>
              </a:lnSpc>
              <a:spcAft>
                <a:spcPts val="1599"/>
              </a:spcAft>
              <a:tabLst>
                <a:tab algn="l" pos="0"/>
              </a:tabLst>
            </a:pPr>
            <a:r>
              <a:rPr b="0" lang="it" sz="800" spc="-1" strike="noStrike">
                <a:solidFill>
                  <a:srgbClr val="38761d"/>
                </a:solidFill>
                <a:latin typeface="Roboto"/>
                <a:ea typeface="Roboto"/>
              </a:rPr>
              <a:t>Studio dei sistemi e strumenti valutativi in essere nei diversi Distretti e Territori della ULSS</a:t>
            </a:r>
            <a:endParaRPr b="0" lang="it-IT" sz="800" spc="-1" strike="noStrike">
              <a:latin typeface="Arial"/>
            </a:endParaRPr>
          </a:p>
        </p:txBody>
      </p:sp>
      <p:pic>
        <p:nvPicPr>
          <p:cNvPr id="188" name="Google Shape;176;p15" descr=""/>
          <p:cNvPicPr/>
          <p:nvPr/>
        </p:nvPicPr>
        <p:blipFill>
          <a:blip r:embed="rId3"/>
          <a:srcRect l="21082" t="11843" r="-8836" b="12699"/>
          <a:stretch/>
        </p:blipFill>
        <p:spPr>
          <a:xfrm>
            <a:off x="8029440" y="2184120"/>
            <a:ext cx="578520" cy="541440"/>
          </a:xfrm>
          <a:prstGeom prst="rect">
            <a:avLst/>
          </a:prstGeom>
          <a:ln w="0">
            <a:noFill/>
          </a:ln>
        </p:spPr>
      </p:pic>
      <p:pic>
        <p:nvPicPr>
          <p:cNvPr id="189" name="Google Shape;57;p13_1" descr=""/>
          <p:cNvPicPr/>
          <p:nvPr/>
        </p:nvPicPr>
        <p:blipFill>
          <a:blip r:embed="rId4"/>
          <a:stretch/>
        </p:blipFill>
        <p:spPr>
          <a:xfrm>
            <a:off x="0" y="21960"/>
            <a:ext cx="1799640" cy="788400"/>
          </a:xfrm>
          <a:prstGeom prst="rect">
            <a:avLst/>
          </a:prstGeom>
          <a:ln w="0">
            <a:noFill/>
          </a:ln>
        </p:spPr>
      </p:pic>
      <p:pic>
        <p:nvPicPr>
          <p:cNvPr id="190" name="Google Shape;74;p14_0" descr=""/>
          <p:cNvPicPr/>
          <p:nvPr/>
        </p:nvPicPr>
        <p:blipFill>
          <a:blip r:embed="rId5"/>
          <a:srcRect l="0" t="17449" r="0" b="18640"/>
          <a:stretch/>
        </p:blipFill>
        <p:spPr>
          <a:xfrm>
            <a:off x="8100000" y="4461840"/>
            <a:ext cx="1043640" cy="659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81;p16" descr=""/>
          <p:cNvPicPr/>
          <p:nvPr/>
        </p:nvPicPr>
        <p:blipFill>
          <a:blip r:embed="rId1"/>
          <a:stretch/>
        </p:blipFill>
        <p:spPr>
          <a:xfrm>
            <a:off x="568080" y="507240"/>
            <a:ext cx="7965360" cy="4470120"/>
          </a:xfrm>
          <a:prstGeom prst="rect">
            <a:avLst/>
          </a:prstGeom>
          <a:ln w="0">
            <a:noFill/>
          </a:ln>
        </p:spPr>
      </p:pic>
      <p:sp>
        <p:nvSpPr>
          <p:cNvPr id="192" name="Google Shape;182;p16"/>
          <p:cNvSpPr/>
          <p:nvPr/>
        </p:nvSpPr>
        <p:spPr>
          <a:xfrm>
            <a:off x="3611880" y="184680"/>
            <a:ext cx="5290200" cy="62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it" sz="2000" spc="-1" strike="noStrike">
                <a:solidFill>
                  <a:srgbClr val="000000"/>
                </a:solidFill>
                <a:latin typeface="Arial"/>
                <a:ea typeface="Arial"/>
              </a:rPr>
              <a:t>Modello IRiS (Integrato di Reti e Servizi)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93" name="Google Shape;184;p16" descr=""/>
          <p:cNvPicPr/>
          <p:nvPr/>
        </p:nvPicPr>
        <p:blipFill>
          <a:blip r:embed="rId2"/>
          <a:stretch/>
        </p:blipFill>
        <p:spPr>
          <a:xfrm>
            <a:off x="0" y="4544280"/>
            <a:ext cx="1170360" cy="541440"/>
          </a:xfrm>
          <a:prstGeom prst="rect">
            <a:avLst/>
          </a:prstGeom>
          <a:ln w="0">
            <a:noFill/>
          </a:ln>
        </p:spPr>
      </p:pic>
      <p:pic>
        <p:nvPicPr>
          <p:cNvPr id="194" name="Google Shape;186;p16" descr=""/>
          <p:cNvPicPr/>
          <p:nvPr/>
        </p:nvPicPr>
        <p:blipFill>
          <a:blip r:embed="rId3"/>
          <a:srcRect l="21082" t="11843" r="-8836" b="12699"/>
          <a:stretch/>
        </p:blipFill>
        <p:spPr>
          <a:xfrm>
            <a:off x="3201120" y="270000"/>
            <a:ext cx="578520" cy="541440"/>
          </a:xfrm>
          <a:prstGeom prst="rect">
            <a:avLst/>
          </a:prstGeom>
          <a:ln w="0">
            <a:noFill/>
          </a:ln>
        </p:spPr>
      </p:pic>
      <p:grpSp>
        <p:nvGrpSpPr>
          <p:cNvPr id="195" name="Google Shape;187;p16"/>
          <p:cNvGrpSpPr/>
          <p:nvPr/>
        </p:nvGrpSpPr>
        <p:grpSpPr>
          <a:xfrm>
            <a:off x="1926720" y="180000"/>
            <a:ext cx="1132920" cy="1079640"/>
            <a:chOff x="1926720" y="180000"/>
            <a:chExt cx="1132920" cy="1079640"/>
          </a:xfrm>
        </p:grpSpPr>
        <p:sp>
          <p:nvSpPr>
            <p:cNvPr id="196" name="Google Shape;188;p16"/>
            <p:cNvSpPr/>
            <p:nvPr/>
          </p:nvSpPr>
          <p:spPr>
            <a:xfrm>
              <a:off x="1926720" y="180000"/>
              <a:ext cx="1132920" cy="1079640"/>
            </a:xfrm>
            <a:prstGeom prst="ellipse">
              <a:avLst/>
            </a:prstGeom>
            <a:solidFill>
              <a:srgbClr val="802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" name="Google Shape;189;p16"/>
            <p:cNvSpPr/>
            <p:nvPr/>
          </p:nvSpPr>
          <p:spPr>
            <a:xfrm>
              <a:off x="1938600" y="503640"/>
              <a:ext cx="1037160" cy="349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it" sz="900" spc="-1" strike="noStrike">
                  <a:solidFill>
                    <a:srgbClr val="ffffff"/>
                  </a:solidFill>
                  <a:latin typeface="Roboto"/>
                  <a:ea typeface="Roboto"/>
                </a:rPr>
                <a:t>CREAZIONE </a:t>
              </a:r>
              <a:endParaRPr b="0" lang="it-IT" sz="9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it" sz="900" spc="-1" strike="noStrike">
                  <a:solidFill>
                    <a:srgbClr val="ffffff"/>
                  </a:solidFill>
                  <a:latin typeface="Roboto"/>
                  <a:ea typeface="Roboto"/>
                </a:rPr>
                <a:t>DEL MODELLO TERRITORIALE </a:t>
              </a:r>
              <a:endParaRPr b="0" lang="it-IT" sz="900" spc="-1" strike="noStrike">
                <a:latin typeface="Arial"/>
              </a:endParaRPr>
            </a:p>
          </p:txBody>
        </p:sp>
      </p:grpSp>
      <p:pic>
        <p:nvPicPr>
          <p:cNvPr id="198" name="Google Shape;74;p14_1" descr=""/>
          <p:cNvPicPr/>
          <p:nvPr/>
        </p:nvPicPr>
        <p:blipFill>
          <a:blip r:embed="rId4"/>
          <a:srcRect l="0" t="17449" r="0" b="18640"/>
          <a:stretch/>
        </p:blipFill>
        <p:spPr>
          <a:xfrm>
            <a:off x="8100000" y="4461840"/>
            <a:ext cx="1043640" cy="659520"/>
          </a:xfrm>
          <a:prstGeom prst="rect">
            <a:avLst/>
          </a:prstGeom>
          <a:ln w="0">
            <a:noFill/>
          </a:ln>
        </p:spPr>
      </p:pic>
      <p:pic>
        <p:nvPicPr>
          <p:cNvPr id="199" name="Google Shape;57;p13_2" descr=""/>
          <p:cNvPicPr/>
          <p:nvPr/>
        </p:nvPicPr>
        <p:blipFill>
          <a:blip r:embed="rId5"/>
          <a:stretch/>
        </p:blipFill>
        <p:spPr>
          <a:xfrm>
            <a:off x="0" y="22320"/>
            <a:ext cx="1799640" cy="78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"/>
          <p:cNvSpPr/>
          <p:nvPr/>
        </p:nvSpPr>
        <p:spPr>
          <a:xfrm>
            <a:off x="228240" y="1142640"/>
            <a:ext cx="3504960" cy="29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9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Arial"/>
              </a:rPr>
              <a:t>CONDIVISIONE ed ELABORAZIONE PROCEDURA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Arial"/>
              </a:rPr>
              <a:t>SIL-SPISAL-SPP </a:t>
            </a:r>
            <a:endParaRPr b="0" lang="it-IT" sz="20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per definire e collaborare rispetto a:</a:t>
            </a:r>
            <a:endParaRPr b="0" lang="it-IT" sz="2000" spc="-1" strike="noStrike">
              <a:latin typeface="Arial"/>
            </a:endParaRPr>
          </a:p>
          <a:p>
            <a:pPr marL="216000" indent="-216000" algn="just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informazione/formazione sulla sicurezza sul lavoro</a:t>
            </a:r>
            <a:endParaRPr b="0" lang="it-IT" sz="2000" spc="-1" strike="noStrike">
              <a:latin typeface="Arial"/>
            </a:endParaRPr>
          </a:p>
          <a:p>
            <a:pPr marL="216000" indent="-216000" algn="just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valutazione in merito alla compatibilità fra caratteristiche utente e mansioni ipotizzate per un tirocinio SIL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201" name="Picture 4" descr=""/>
          <p:cNvPicPr/>
          <p:nvPr/>
        </p:nvPicPr>
        <p:blipFill>
          <a:blip r:embed="rId1"/>
          <a:stretch/>
        </p:blipFill>
        <p:spPr>
          <a:xfrm>
            <a:off x="4572000" y="799920"/>
            <a:ext cx="4066920" cy="3800160"/>
          </a:xfrm>
          <a:prstGeom prst="rect">
            <a:avLst/>
          </a:prstGeom>
          <a:ln w="0">
            <a:noFill/>
          </a:ln>
        </p:spPr>
      </p:pic>
      <p:sp>
        <p:nvSpPr>
          <p:cNvPr id="202" name="AutoShape 5_1"/>
          <p:cNvSpPr/>
          <p:nvPr/>
        </p:nvSpPr>
        <p:spPr>
          <a:xfrm>
            <a:off x="3809880" y="2400480"/>
            <a:ext cx="990360" cy="171000"/>
          </a:xfrm>
          <a:custGeom>
            <a:avLst/>
            <a:gdLst/>
            <a:ahLst/>
            <a:rect l="l" t="t" r="r" b="b"/>
            <a:pathLst>
              <a:path w="2754" h="478">
                <a:moveTo>
                  <a:pt x="0" y="119"/>
                </a:moveTo>
                <a:lnTo>
                  <a:pt x="2064" y="119"/>
                </a:lnTo>
                <a:lnTo>
                  <a:pt x="2064" y="0"/>
                </a:lnTo>
                <a:lnTo>
                  <a:pt x="2753" y="238"/>
                </a:lnTo>
                <a:lnTo>
                  <a:pt x="2064" y="477"/>
                </a:lnTo>
                <a:lnTo>
                  <a:pt x="2064" y="357"/>
                </a:lnTo>
                <a:lnTo>
                  <a:pt x="0" y="357"/>
                </a:lnTo>
                <a:lnTo>
                  <a:pt x="0" y="119"/>
                </a:lnTo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03" name="Picture 6_1" descr="Sillabus-logo-klein"/>
          <p:cNvPicPr/>
          <p:nvPr/>
        </p:nvPicPr>
        <p:blipFill>
          <a:blip r:embed="rId2"/>
          <a:stretch/>
        </p:blipFill>
        <p:spPr>
          <a:xfrm>
            <a:off x="268560" y="127800"/>
            <a:ext cx="2870280" cy="75960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7_1" descr=""/>
          <p:cNvPicPr/>
          <p:nvPr/>
        </p:nvPicPr>
        <p:blipFill>
          <a:blip r:embed="rId3"/>
          <a:stretch/>
        </p:blipFill>
        <p:spPr>
          <a:xfrm>
            <a:off x="7740000" y="180000"/>
            <a:ext cx="1212480" cy="43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LibreOffice/7.1.6.2$Windows_X86_64 LibreOffice_project/0e133318fcee89abacd6a7d077e292f1145735c3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it-IT</dc:language>
  <cp:lastModifiedBy/>
  <dcterms:modified xsi:type="dcterms:W3CDTF">2022-03-21T12:57:39Z</dcterms:modified>
  <cp:revision>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